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8" r:id="rId22"/>
    <p:sldId id="277"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Noto Sans" panose="020B0502040504020204" pitchFamily="34"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iMr883uqiO8Hsb51uR6iMaRNIoI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C0D79C-A76D-4A38-BE87-5A24A67D8685}" v="75" dt="2023-01-05T03:48:50.1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tharva T" userId="768fc03b160846ed" providerId="LiveId" clId="{F4C0D79C-A76D-4A38-BE87-5A24A67D8685}"/>
    <pc:docChg chg="undo custSel addSld delSld modSld">
      <pc:chgData name="Atharva T" userId="768fc03b160846ed" providerId="LiveId" clId="{F4C0D79C-A76D-4A38-BE87-5A24A67D8685}" dt="2023-01-05T03:42:54.113" v="250" actId="20577"/>
      <pc:docMkLst>
        <pc:docMk/>
      </pc:docMkLst>
      <pc:sldChg chg="delSp mod">
        <pc:chgData name="Atharva T" userId="768fc03b160846ed" providerId="LiveId" clId="{F4C0D79C-A76D-4A38-BE87-5A24A67D8685}" dt="2023-01-04T17:21:57.565" v="218" actId="478"/>
        <pc:sldMkLst>
          <pc:docMk/>
          <pc:sldMk cId="0" sldId="257"/>
        </pc:sldMkLst>
        <pc:picChg chg="del">
          <ac:chgData name="Atharva T" userId="768fc03b160846ed" providerId="LiveId" clId="{F4C0D79C-A76D-4A38-BE87-5A24A67D8685}" dt="2023-01-04T17:21:57.565" v="218" actId="478"/>
          <ac:picMkLst>
            <pc:docMk/>
            <pc:sldMk cId="0" sldId="257"/>
            <ac:picMk id="41" creationId="{00000000-0000-0000-0000-000000000000}"/>
          </ac:picMkLst>
        </pc:picChg>
      </pc:sldChg>
      <pc:sldChg chg="delSp mod delAnim">
        <pc:chgData name="Atharva T" userId="768fc03b160846ed" providerId="LiveId" clId="{F4C0D79C-A76D-4A38-BE87-5A24A67D8685}" dt="2023-01-04T17:21:59.787" v="219" actId="478"/>
        <pc:sldMkLst>
          <pc:docMk/>
          <pc:sldMk cId="0" sldId="258"/>
        </pc:sldMkLst>
        <pc:picChg chg="del">
          <ac:chgData name="Atharva T" userId="768fc03b160846ed" providerId="LiveId" clId="{F4C0D79C-A76D-4A38-BE87-5A24A67D8685}" dt="2023-01-04T17:21:59.787" v="219" actId="478"/>
          <ac:picMkLst>
            <pc:docMk/>
            <pc:sldMk cId="0" sldId="258"/>
            <ac:picMk id="48" creationId="{00000000-0000-0000-0000-000000000000}"/>
          </ac:picMkLst>
        </pc:picChg>
      </pc:sldChg>
      <pc:sldChg chg="delSp modSp mod delAnim">
        <pc:chgData name="Atharva T" userId="768fc03b160846ed" providerId="LiveId" clId="{F4C0D79C-A76D-4A38-BE87-5A24A67D8685}" dt="2023-01-04T17:22:01.559" v="220" actId="478"/>
        <pc:sldMkLst>
          <pc:docMk/>
          <pc:sldMk cId="0" sldId="259"/>
        </pc:sldMkLst>
        <pc:spChg chg="mod">
          <ac:chgData name="Atharva T" userId="768fc03b160846ed" providerId="LiveId" clId="{F4C0D79C-A76D-4A38-BE87-5A24A67D8685}" dt="2023-01-03T08:52:22.518" v="40" actId="20577"/>
          <ac:spMkLst>
            <pc:docMk/>
            <pc:sldMk cId="0" sldId="259"/>
            <ac:spMk id="53" creationId="{00000000-0000-0000-0000-000000000000}"/>
          </ac:spMkLst>
        </pc:spChg>
        <pc:spChg chg="mod">
          <ac:chgData name="Atharva T" userId="768fc03b160846ed" providerId="LiveId" clId="{F4C0D79C-A76D-4A38-BE87-5A24A67D8685}" dt="2023-01-03T08:52:13.748" v="6" actId="20577"/>
          <ac:spMkLst>
            <pc:docMk/>
            <pc:sldMk cId="0" sldId="259"/>
            <ac:spMk id="54" creationId="{00000000-0000-0000-0000-000000000000}"/>
          </ac:spMkLst>
        </pc:spChg>
        <pc:picChg chg="del">
          <ac:chgData name="Atharva T" userId="768fc03b160846ed" providerId="LiveId" clId="{F4C0D79C-A76D-4A38-BE87-5A24A67D8685}" dt="2023-01-04T17:22:01.559" v="220" actId="478"/>
          <ac:picMkLst>
            <pc:docMk/>
            <pc:sldMk cId="0" sldId="259"/>
            <ac:picMk id="55" creationId="{00000000-0000-0000-0000-000000000000}"/>
          </ac:picMkLst>
        </pc:picChg>
      </pc:sldChg>
      <pc:sldChg chg="delSp modSp mod delAnim">
        <pc:chgData name="Atharva T" userId="768fc03b160846ed" providerId="LiveId" clId="{F4C0D79C-A76D-4A38-BE87-5A24A67D8685}" dt="2023-01-04T17:22:03.627" v="221" actId="478"/>
        <pc:sldMkLst>
          <pc:docMk/>
          <pc:sldMk cId="0" sldId="260"/>
        </pc:sldMkLst>
        <pc:picChg chg="del">
          <ac:chgData name="Atharva T" userId="768fc03b160846ed" providerId="LiveId" clId="{F4C0D79C-A76D-4A38-BE87-5A24A67D8685}" dt="2023-01-04T17:22:03.627" v="221" actId="478"/>
          <ac:picMkLst>
            <pc:docMk/>
            <pc:sldMk cId="0" sldId="260"/>
            <ac:picMk id="62" creationId="{00000000-0000-0000-0000-000000000000}"/>
          </ac:picMkLst>
        </pc:picChg>
        <pc:picChg chg="mod">
          <ac:chgData name="Atharva T" userId="768fc03b160846ed" providerId="LiveId" clId="{F4C0D79C-A76D-4A38-BE87-5A24A67D8685}" dt="2023-01-03T17:26:44.522" v="41" actId="1076"/>
          <ac:picMkLst>
            <pc:docMk/>
            <pc:sldMk cId="0" sldId="260"/>
            <ac:picMk id="63" creationId="{00000000-0000-0000-0000-000000000000}"/>
          </ac:picMkLst>
        </pc:picChg>
      </pc:sldChg>
      <pc:sldChg chg="delSp modSp mod delAnim">
        <pc:chgData name="Atharva T" userId="768fc03b160846ed" providerId="LiveId" clId="{F4C0D79C-A76D-4A38-BE87-5A24A67D8685}" dt="2023-01-04T17:28:44.750" v="240" actId="1076"/>
        <pc:sldMkLst>
          <pc:docMk/>
          <pc:sldMk cId="0" sldId="261"/>
        </pc:sldMkLst>
        <pc:picChg chg="del">
          <ac:chgData name="Atharva T" userId="768fc03b160846ed" providerId="LiveId" clId="{F4C0D79C-A76D-4A38-BE87-5A24A67D8685}" dt="2023-01-04T17:22:05.468" v="222" actId="478"/>
          <ac:picMkLst>
            <pc:docMk/>
            <pc:sldMk cId="0" sldId="261"/>
            <ac:picMk id="70" creationId="{00000000-0000-0000-0000-000000000000}"/>
          </ac:picMkLst>
        </pc:picChg>
        <pc:picChg chg="mod">
          <ac:chgData name="Atharva T" userId="768fc03b160846ed" providerId="LiveId" clId="{F4C0D79C-A76D-4A38-BE87-5A24A67D8685}" dt="2023-01-04T17:28:44.750" v="240" actId="1076"/>
          <ac:picMkLst>
            <pc:docMk/>
            <pc:sldMk cId="0" sldId="261"/>
            <ac:picMk id="71" creationId="{00000000-0000-0000-0000-000000000000}"/>
          </ac:picMkLst>
        </pc:picChg>
      </pc:sldChg>
      <pc:sldChg chg="delSp mod delAnim">
        <pc:chgData name="Atharva T" userId="768fc03b160846ed" providerId="LiveId" clId="{F4C0D79C-A76D-4A38-BE87-5A24A67D8685}" dt="2023-01-04T17:22:07.392" v="223" actId="478"/>
        <pc:sldMkLst>
          <pc:docMk/>
          <pc:sldMk cId="0" sldId="262"/>
        </pc:sldMkLst>
        <pc:picChg chg="del">
          <ac:chgData name="Atharva T" userId="768fc03b160846ed" providerId="LiveId" clId="{F4C0D79C-A76D-4A38-BE87-5A24A67D8685}" dt="2023-01-04T17:22:07.392" v="223" actId="478"/>
          <ac:picMkLst>
            <pc:docMk/>
            <pc:sldMk cId="0" sldId="262"/>
            <ac:picMk id="78" creationId="{00000000-0000-0000-0000-000000000000}"/>
          </ac:picMkLst>
        </pc:picChg>
      </pc:sldChg>
      <pc:sldChg chg="del mod modShow">
        <pc:chgData name="Atharva T" userId="768fc03b160846ed" providerId="LiveId" clId="{F4C0D79C-A76D-4A38-BE87-5A24A67D8685}" dt="2023-01-03T08:52:00.459" v="2" actId="2696"/>
        <pc:sldMkLst>
          <pc:docMk/>
          <pc:sldMk cId="0" sldId="263"/>
        </pc:sldMkLst>
      </pc:sldChg>
      <pc:sldChg chg="delSp modSp mod delAnim">
        <pc:chgData name="Atharva T" userId="768fc03b160846ed" providerId="LiveId" clId="{F4C0D79C-A76D-4A38-BE87-5A24A67D8685}" dt="2023-01-05T03:42:54.113" v="250" actId="20577"/>
        <pc:sldMkLst>
          <pc:docMk/>
          <pc:sldMk cId="0" sldId="264"/>
        </pc:sldMkLst>
        <pc:spChg chg="mod">
          <ac:chgData name="Atharva T" userId="768fc03b160846ed" providerId="LiveId" clId="{F4C0D79C-A76D-4A38-BE87-5A24A67D8685}" dt="2023-01-05T03:42:54.113" v="250" actId="20577"/>
          <ac:spMkLst>
            <pc:docMk/>
            <pc:sldMk cId="0" sldId="264"/>
            <ac:spMk id="91" creationId="{00000000-0000-0000-0000-000000000000}"/>
          </ac:spMkLst>
        </pc:spChg>
        <pc:picChg chg="del">
          <ac:chgData name="Atharva T" userId="768fc03b160846ed" providerId="LiveId" clId="{F4C0D79C-A76D-4A38-BE87-5A24A67D8685}" dt="2023-01-04T17:22:09.416" v="224" actId="478"/>
          <ac:picMkLst>
            <pc:docMk/>
            <pc:sldMk cId="0" sldId="264"/>
            <ac:picMk id="92" creationId="{00000000-0000-0000-0000-000000000000}"/>
          </ac:picMkLst>
        </pc:picChg>
        <pc:picChg chg="del">
          <ac:chgData name="Atharva T" userId="768fc03b160846ed" providerId="LiveId" clId="{F4C0D79C-A76D-4A38-BE87-5A24A67D8685}" dt="2023-01-01T15:46:37.266" v="0" actId="478"/>
          <ac:picMkLst>
            <pc:docMk/>
            <pc:sldMk cId="0" sldId="264"/>
            <ac:picMk id="93" creationId="{00000000-0000-0000-0000-000000000000}"/>
          </ac:picMkLst>
        </pc:picChg>
      </pc:sldChg>
      <pc:sldChg chg="delSp mod delAnim">
        <pc:chgData name="Atharva T" userId="768fc03b160846ed" providerId="LiveId" clId="{F4C0D79C-A76D-4A38-BE87-5A24A67D8685}" dt="2023-01-04T17:22:11.032" v="225" actId="478"/>
        <pc:sldMkLst>
          <pc:docMk/>
          <pc:sldMk cId="0" sldId="265"/>
        </pc:sldMkLst>
        <pc:picChg chg="del">
          <ac:chgData name="Atharva T" userId="768fc03b160846ed" providerId="LiveId" clId="{F4C0D79C-A76D-4A38-BE87-5A24A67D8685}" dt="2023-01-04T17:22:11.032" v="225" actId="478"/>
          <ac:picMkLst>
            <pc:docMk/>
            <pc:sldMk cId="0" sldId="265"/>
            <ac:picMk id="100" creationId="{00000000-0000-0000-0000-000000000000}"/>
          </ac:picMkLst>
        </pc:picChg>
      </pc:sldChg>
      <pc:sldChg chg="addSp delSp modSp mod delAnim">
        <pc:chgData name="Atharva T" userId="768fc03b160846ed" providerId="LiveId" clId="{F4C0D79C-A76D-4A38-BE87-5A24A67D8685}" dt="2023-01-04T17:22:12.838" v="226" actId="478"/>
        <pc:sldMkLst>
          <pc:docMk/>
          <pc:sldMk cId="0" sldId="266"/>
        </pc:sldMkLst>
        <pc:spChg chg="add mod">
          <ac:chgData name="Atharva T" userId="768fc03b160846ed" providerId="LiveId" clId="{F4C0D79C-A76D-4A38-BE87-5A24A67D8685}" dt="2023-01-04T06:49:06.214" v="157" actId="113"/>
          <ac:spMkLst>
            <pc:docMk/>
            <pc:sldMk cId="0" sldId="266"/>
            <ac:spMk id="3" creationId="{724264DD-46DF-634A-4D57-07A7F07CAC64}"/>
          </ac:spMkLst>
        </pc:spChg>
        <pc:picChg chg="del">
          <ac:chgData name="Atharva T" userId="768fc03b160846ed" providerId="LiveId" clId="{F4C0D79C-A76D-4A38-BE87-5A24A67D8685}" dt="2023-01-04T17:22:12.838" v="226" actId="478"/>
          <ac:picMkLst>
            <pc:docMk/>
            <pc:sldMk cId="0" sldId="266"/>
            <ac:picMk id="108" creationId="{00000000-0000-0000-0000-000000000000}"/>
          </ac:picMkLst>
        </pc:picChg>
        <pc:picChg chg="mod">
          <ac:chgData name="Atharva T" userId="768fc03b160846ed" providerId="LiveId" clId="{F4C0D79C-A76D-4A38-BE87-5A24A67D8685}" dt="2023-01-04T06:48:42.390" v="145" actId="1076"/>
          <ac:picMkLst>
            <pc:docMk/>
            <pc:sldMk cId="0" sldId="266"/>
            <ac:picMk id="109" creationId="{00000000-0000-0000-0000-000000000000}"/>
          </ac:picMkLst>
        </pc:picChg>
        <pc:picChg chg="mod">
          <ac:chgData name="Atharva T" userId="768fc03b160846ed" providerId="LiveId" clId="{F4C0D79C-A76D-4A38-BE87-5A24A67D8685}" dt="2023-01-04T06:48:50.454" v="148" actId="1076"/>
          <ac:picMkLst>
            <pc:docMk/>
            <pc:sldMk cId="0" sldId="266"/>
            <ac:picMk id="110" creationId="{00000000-0000-0000-0000-000000000000}"/>
          </ac:picMkLst>
        </pc:picChg>
      </pc:sldChg>
      <pc:sldChg chg="delSp mod delAnim">
        <pc:chgData name="Atharva T" userId="768fc03b160846ed" providerId="LiveId" clId="{F4C0D79C-A76D-4A38-BE87-5A24A67D8685}" dt="2023-01-04T17:22:14.671" v="227" actId="478"/>
        <pc:sldMkLst>
          <pc:docMk/>
          <pc:sldMk cId="0" sldId="267"/>
        </pc:sldMkLst>
        <pc:picChg chg="del">
          <ac:chgData name="Atharva T" userId="768fc03b160846ed" providerId="LiveId" clId="{F4C0D79C-A76D-4A38-BE87-5A24A67D8685}" dt="2023-01-04T17:22:14.671" v="227" actId="478"/>
          <ac:picMkLst>
            <pc:docMk/>
            <pc:sldMk cId="0" sldId="267"/>
            <ac:picMk id="117" creationId="{00000000-0000-0000-0000-000000000000}"/>
          </ac:picMkLst>
        </pc:picChg>
      </pc:sldChg>
      <pc:sldChg chg="delSp mod delAnim">
        <pc:chgData name="Atharva T" userId="768fc03b160846ed" providerId="LiveId" clId="{F4C0D79C-A76D-4A38-BE87-5A24A67D8685}" dt="2023-01-04T17:22:16.303" v="228" actId="478"/>
        <pc:sldMkLst>
          <pc:docMk/>
          <pc:sldMk cId="0" sldId="268"/>
        </pc:sldMkLst>
        <pc:picChg chg="del">
          <ac:chgData name="Atharva T" userId="768fc03b160846ed" providerId="LiveId" clId="{F4C0D79C-A76D-4A38-BE87-5A24A67D8685}" dt="2023-01-04T17:22:16.303" v="228" actId="478"/>
          <ac:picMkLst>
            <pc:docMk/>
            <pc:sldMk cId="0" sldId="268"/>
            <ac:picMk id="125" creationId="{00000000-0000-0000-0000-000000000000}"/>
          </ac:picMkLst>
        </pc:picChg>
      </pc:sldChg>
      <pc:sldChg chg="delSp mod delAnim">
        <pc:chgData name="Atharva T" userId="768fc03b160846ed" providerId="LiveId" clId="{F4C0D79C-A76D-4A38-BE87-5A24A67D8685}" dt="2023-01-04T17:22:17.962" v="229" actId="478"/>
        <pc:sldMkLst>
          <pc:docMk/>
          <pc:sldMk cId="0" sldId="269"/>
        </pc:sldMkLst>
        <pc:picChg chg="del">
          <ac:chgData name="Atharva T" userId="768fc03b160846ed" providerId="LiveId" clId="{F4C0D79C-A76D-4A38-BE87-5A24A67D8685}" dt="2023-01-04T17:22:17.962" v="229" actId="478"/>
          <ac:picMkLst>
            <pc:docMk/>
            <pc:sldMk cId="0" sldId="269"/>
            <ac:picMk id="133" creationId="{00000000-0000-0000-0000-000000000000}"/>
          </ac:picMkLst>
        </pc:picChg>
      </pc:sldChg>
      <pc:sldChg chg="delSp mod delAnim">
        <pc:chgData name="Atharva T" userId="768fc03b160846ed" providerId="LiveId" clId="{F4C0D79C-A76D-4A38-BE87-5A24A67D8685}" dt="2023-01-04T17:22:19.572" v="230" actId="478"/>
        <pc:sldMkLst>
          <pc:docMk/>
          <pc:sldMk cId="0" sldId="270"/>
        </pc:sldMkLst>
        <pc:picChg chg="del">
          <ac:chgData name="Atharva T" userId="768fc03b160846ed" providerId="LiveId" clId="{F4C0D79C-A76D-4A38-BE87-5A24A67D8685}" dt="2023-01-04T17:22:19.572" v="230" actId="478"/>
          <ac:picMkLst>
            <pc:docMk/>
            <pc:sldMk cId="0" sldId="270"/>
            <ac:picMk id="142" creationId="{00000000-0000-0000-0000-000000000000}"/>
          </ac:picMkLst>
        </pc:picChg>
      </pc:sldChg>
      <pc:sldChg chg="delSp modSp mod delAnim">
        <pc:chgData name="Atharva T" userId="768fc03b160846ed" providerId="LiveId" clId="{F4C0D79C-A76D-4A38-BE87-5A24A67D8685}" dt="2023-01-05T03:39:10.164" v="248" actId="20577"/>
        <pc:sldMkLst>
          <pc:docMk/>
          <pc:sldMk cId="0" sldId="271"/>
        </pc:sldMkLst>
        <pc:spChg chg="mod">
          <ac:chgData name="Atharva T" userId="768fc03b160846ed" providerId="LiveId" clId="{F4C0D79C-A76D-4A38-BE87-5A24A67D8685}" dt="2023-01-05T03:39:10.164" v="248" actId="20577"/>
          <ac:spMkLst>
            <pc:docMk/>
            <pc:sldMk cId="0" sldId="271"/>
            <ac:spMk id="148" creationId="{00000000-0000-0000-0000-000000000000}"/>
          </ac:spMkLst>
        </pc:spChg>
        <pc:picChg chg="del">
          <ac:chgData name="Atharva T" userId="768fc03b160846ed" providerId="LiveId" clId="{F4C0D79C-A76D-4A38-BE87-5A24A67D8685}" dt="2023-01-04T17:22:21.345" v="231" actId="478"/>
          <ac:picMkLst>
            <pc:docMk/>
            <pc:sldMk cId="0" sldId="271"/>
            <ac:picMk id="149" creationId="{00000000-0000-0000-0000-000000000000}"/>
          </ac:picMkLst>
        </pc:picChg>
      </pc:sldChg>
      <pc:sldChg chg="delSp modSp mod delAnim">
        <pc:chgData name="Atharva T" userId="768fc03b160846ed" providerId="LiveId" clId="{F4C0D79C-A76D-4A38-BE87-5A24A67D8685}" dt="2023-01-05T03:39:39.638" v="249" actId="27636"/>
        <pc:sldMkLst>
          <pc:docMk/>
          <pc:sldMk cId="0" sldId="272"/>
        </pc:sldMkLst>
        <pc:spChg chg="mod">
          <ac:chgData name="Atharva T" userId="768fc03b160846ed" providerId="LiveId" clId="{F4C0D79C-A76D-4A38-BE87-5A24A67D8685}" dt="2023-01-05T03:39:39.638" v="249" actId="27636"/>
          <ac:spMkLst>
            <pc:docMk/>
            <pc:sldMk cId="0" sldId="272"/>
            <ac:spMk id="155" creationId="{00000000-0000-0000-0000-000000000000}"/>
          </ac:spMkLst>
        </pc:spChg>
        <pc:picChg chg="del">
          <ac:chgData name="Atharva T" userId="768fc03b160846ed" providerId="LiveId" clId="{F4C0D79C-A76D-4A38-BE87-5A24A67D8685}" dt="2023-01-04T17:22:23.019" v="232" actId="478"/>
          <ac:picMkLst>
            <pc:docMk/>
            <pc:sldMk cId="0" sldId="272"/>
            <ac:picMk id="157" creationId="{00000000-0000-0000-0000-000000000000}"/>
          </ac:picMkLst>
        </pc:picChg>
      </pc:sldChg>
      <pc:sldChg chg="delSp mod delAnim">
        <pc:chgData name="Atharva T" userId="768fc03b160846ed" providerId="LiveId" clId="{F4C0D79C-A76D-4A38-BE87-5A24A67D8685}" dt="2023-01-04T17:22:28.421" v="233" actId="478"/>
        <pc:sldMkLst>
          <pc:docMk/>
          <pc:sldMk cId="0" sldId="273"/>
        </pc:sldMkLst>
        <pc:picChg chg="del">
          <ac:chgData name="Atharva T" userId="768fc03b160846ed" providerId="LiveId" clId="{F4C0D79C-A76D-4A38-BE87-5A24A67D8685}" dt="2023-01-04T17:22:28.421" v="233" actId="478"/>
          <ac:picMkLst>
            <pc:docMk/>
            <pc:sldMk cId="0" sldId="273"/>
            <ac:picMk id="172" creationId="{00000000-0000-0000-0000-000000000000}"/>
          </ac:picMkLst>
        </pc:picChg>
      </pc:sldChg>
      <pc:sldChg chg="delSp modSp mod">
        <pc:chgData name="Atharva T" userId="768fc03b160846ed" providerId="LiveId" clId="{F4C0D79C-A76D-4A38-BE87-5A24A67D8685}" dt="2023-01-04T17:22:29.976" v="234" actId="478"/>
        <pc:sldMkLst>
          <pc:docMk/>
          <pc:sldMk cId="0" sldId="274"/>
        </pc:sldMkLst>
        <pc:spChg chg="mod">
          <ac:chgData name="Atharva T" userId="768fc03b160846ed" providerId="LiveId" clId="{F4C0D79C-A76D-4A38-BE87-5A24A67D8685}" dt="2023-01-03T17:40:27.498" v="51" actId="20577"/>
          <ac:spMkLst>
            <pc:docMk/>
            <pc:sldMk cId="0" sldId="274"/>
            <ac:spMk id="184" creationId="{00000000-0000-0000-0000-000000000000}"/>
          </ac:spMkLst>
        </pc:spChg>
        <pc:picChg chg="del">
          <ac:chgData name="Atharva T" userId="768fc03b160846ed" providerId="LiveId" clId="{F4C0D79C-A76D-4A38-BE87-5A24A67D8685}" dt="2023-01-04T17:22:29.976" v="234" actId="478"/>
          <ac:picMkLst>
            <pc:docMk/>
            <pc:sldMk cId="0" sldId="274"/>
            <ac:picMk id="185" creationId="{00000000-0000-0000-0000-000000000000}"/>
          </ac:picMkLst>
        </pc:picChg>
      </pc:sldChg>
      <pc:sldChg chg="delSp modSp mod delAnim">
        <pc:chgData name="Atharva T" userId="768fc03b160846ed" providerId="LiveId" clId="{F4C0D79C-A76D-4A38-BE87-5A24A67D8685}" dt="2023-01-04T17:22:32.201" v="235" actId="478"/>
        <pc:sldMkLst>
          <pc:docMk/>
          <pc:sldMk cId="0" sldId="275"/>
        </pc:sldMkLst>
        <pc:spChg chg="mod">
          <ac:chgData name="Atharva T" userId="768fc03b160846ed" providerId="LiveId" clId="{F4C0D79C-A76D-4A38-BE87-5A24A67D8685}" dt="2023-01-04T05:17:34.709" v="103" actId="20577"/>
          <ac:spMkLst>
            <pc:docMk/>
            <pc:sldMk cId="0" sldId="275"/>
            <ac:spMk id="191" creationId="{00000000-0000-0000-0000-000000000000}"/>
          </ac:spMkLst>
        </pc:spChg>
        <pc:picChg chg="del">
          <ac:chgData name="Atharva T" userId="768fc03b160846ed" providerId="LiveId" clId="{F4C0D79C-A76D-4A38-BE87-5A24A67D8685}" dt="2023-01-04T17:22:32.201" v="235" actId="478"/>
          <ac:picMkLst>
            <pc:docMk/>
            <pc:sldMk cId="0" sldId="275"/>
            <ac:picMk id="192" creationId="{00000000-0000-0000-0000-000000000000}"/>
          </ac:picMkLst>
        </pc:picChg>
      </pc:sldChg>
      <pc:sldChg chg="delSp modSp mod delAnim">
        <pc:chgData name="Atharva T" userId="768fc03b160846ed" providerId="LiveId" clId="{F4C0D79C-A76D-4A38-BE87-5A24A67D8685}" dt="2023-01-04T17:22:33.894" v="236" actId="478"/>
        <pc:sldMkLst>
          <pc:docMk/>
          <pc:sldMk cId="0" sldId="276"/>
        </pc:sldMkLst>
        <pc:spChg chg="mod">
          <ac:chgData name="Atharva T" userId="768fc03b160846ed" providerId="LiveId" clId="{F4C0D79C-A76D-4A38-BE87-5A24A67D8685}" dt="2023-01-04T09:50:20.889" v="201"/>
          <ac:spMkLst>
            <pc:docMk/>
            <pc:sldMk cId="0" sldId="276"/>
            <ac:spMk id="198" creationId="{00000000-0000-0000-0000-000000000000}"/>
          </ac:spMkLst>
        </pc:spChg>
        <pc:picChg chg="del">
          <ac:chgData name="Atharva T" userId="768fc03b160846ed" providerId="LiveId" clId="{F4C0D79C-A76D-4A38-BE87-5A24A67D8685}" dt="2023-01-04T17:22:33.894" v="236" actId="478"/>
          <ac:picMkLst>
            <pc:docMk/>
            <pc:sldMk cId="0" sldId="276"/>
            <ac:picMk id="199" creationId="{00000000-0000-0000-0000-000000000000}"/>
          </ac:picMkLst>
        </pc:picChg>
      </pc:sldChg>
      <pc:sldChg chg="delSp mod delAnim">
        <pc:chgData name="Atharva T" userId="768fc03b160846ed" providerId="LiveId" clId="{F4C0D79C-A76D-4A38-BE87-5A24A67D8685}" dt="2023-01-04T17:22:37.557" v="238" actId="478"/>
        <pc:sldMkLst>
          <pc:docMk/>
          <pc:sldMk cId="0" sldId="277"/>
        </pc:sldMkLst>
        <pc:picChg chg="del">
          <ac:chgData name="Atharva T" userId="768fc03b160846ed" providerId="LiveId" clId="{F4C0D79C-A76D-4A38-BE87-5A24A67D8685}" dt="2023-01-04T17:22:37.557" v="238" actId="478"/>
          <ac:picMkLst>
            <pc:docMk/>
            <pc:sldMk cId="0" sldId="277"/>
            <ac:picMk id="205" creationId="{00000000-0000-0000-0000-000000000000}"/>
          </ac:picMkLst>
        </pc:picChg>
      </pc:sldChg>
      <pc:sldChg chg="delSp modSp add mod delAnim">
        <pc:chgData name="Atharva T" userId="768fc03b160846ed" providerId="LiveId" clId="{F4C0D79C-A76D-4A38-BE87-5A24A67D8685}" dt="2023-01-04T17:22:35.915" v="237" actId="478"/>
        <pc:sldMkLst>
          <pc:docMk/>
          <pc:sldMk cId="1365316117" sldId="278"/>
        </pc:sldMkLst>
        <pc:spChg chg="mod">
          <ac:chgData name="Atharva T" userId="768fc03b160846ed" providerId="LiveId" clId="{F4C0D79C-A76D-4A38-BE87-5A24A67D8685}" dt="2023-01-04T09:51:51.216" v="217" actId="255"/>
          <ac:spMkLst>
            <pc:docMk/>
            <pc:sldMk cId="1365316117" sldId="278"/>
            <ac:spMk id="198" creationId="{00000000-0000-0000-0000-000000000000}"/>
          </ac:spMkLst>
        </pc:spChg>
        <pc:picChg chg="del">
          <ac:chgData name="Atharva T" userId="768fc03b160846ed" providerId="LiveId" clId="{F4C0D79C-A76D-4A38-BE87-5A24A67D8685}" dt="2023-01-04T17:22:35.915" v="237" actId="478"/>
          <ac:picMkLst>
            <pc:docMk/>
            <pc:sldMk cId="1365316117" sldId="278"/>
            <ac:picMk id="199"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 name="Google Shape;2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c149392ac3_1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g1c149392ac3_1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c149392ac3_1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g1c149392ac3_1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83e30ea519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g183e30ea519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8b9bcebb72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g18b9bcebb72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g18b9bcebb72_1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c149392ac3_1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1c149392ac3_1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 name="Google Shape;138;g1c149392ac3_1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93c1dd7ca4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193c1dd7ca4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 name="Google Shape;16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 name="Google Shape;3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1787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 name="Google Shape;4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 name="Google Shape;5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 name="Google Shape;5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c149392ac3_1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 name="Google Shape;66;g1c149392ac3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c149392ac3_1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 name="Google Shape;74;g1c149392ac3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8f2596cbe6_1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 name="Google Shape;88;g18f2596cbe6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c149392ac3_1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g1c149392ac3_1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15"/>
        <p:cNvGrpSpPr/>
        <p:nvPr/>
      </p:nvGrpSpPr>
      <p:grpSpPr>
        <a:xfrm>
          <a:off x="0" y="0"/>
          <a:ext cx="0" cy="0"/>
          <a:chOff x="0" y="0"/>
          <a:chExt cx="0" cy="0"/>
        </a:xfrm>
      </p:grpSpPr>
      <p:sp>
        <p:nvSpPr>
          <p:cNvPr id="16" name="Google Shape;16;p28"/>
          <p:cNvSpPr txBox="1">
            <a:spLocks noGrp="1"/>
          </p:cNvSpPr>
          <p:nvPr>
            <p:ph type="ctrTitle"/>
          </p:nvPr>
        </p:nvSpPr>
        <p:spPr>
          <a:xfrm>
            <a:off x="1270000" y="1122362"/>
            <a:ext cx="9611360" cy="1925638"/>
          </a:xfrm>
          <a:prstGeom prst="rect">
            <a:avLst/>
          </a:prstGeom>
          <a:solidFill>
            <a:srgbClr val="336699"/>
          </a:solid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Times New Roman"/>
              <a:buNone/>
              <a:defRPr sz="6000"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8"/>
          <p:cNvSpPr txBox="1"/>
          <p:nvPr/>
        </p:nvSpPr>
        <p:spPr>
          <a:xfrm>
            <a:off x="0" y="1"/>
            <a:ext cx="12192000" cy="258618"/>
          </a:xfrm>
          <a:prstGeom prst="rect">
            <a:avLst/>
          </a:prstGeom>
          <a:solidFill>
            <a:srgbClr val="993366"/>
          </a:solidFill>
          <a:ln>
            <a:noFill/>
          </a:ln>
        </p:spPr>
        <p:txBody>
          <a:bodyPr spcFirstLastPara="1" wrap="square" lIns="91425" tIns="45700" rIns="91425" bIns="45700" anchor="b" anchorCtr="0">
            <a:normAutofit fontScale="25000" lnSpcReduction="20000"/>
          </a:bodyPr>
          <a:lstStyle/>
          <a:p>
            <a:pPr marL="0" marR="0" lvl="0" indent="0" algn="ctr" rtl="0">
              <a:lnSpc>
                <a:spcPct val="90000"/>
              </a:lnSpc>
              <a:spcBef>
                <a:spcPts val="0"/>
              </a:spcBef>
              <a:spcAft>
                <a:spcPts val="0"/>
              </a:spcAft>
              <a:buClr>
                <a:schemeClr val="dk1"/>
              </a:buClr>
              <a:buSzPct val="100000"/>
              <a:buFont typeface="Times New Roman"/>
              <a:buNone/>
            </a:pPr>
            <a:endParaRPr sz="6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29"/>
          <p:cNvSpPr txBox="1">
            <a:spLocks noGrp="1"/>
          </p:cNvSpPr>
          <p:nvPr>
            <p:ph type="title"/>
          </p:nvPr>
        </p:nvSpPr>
        <p:spPr>
          <a:xfrm>
            <a:off x="0" y="258619"/>
            <a:ext cx="12192000" cy="785091"/>
          </a:xfrm>
          <a:prstGeom prst="rect">
            <a:avLst/>
          </a:prstGeom>
          <a:solidFill>
            <a:srgbClr val="1F3864"/>
          </a:solid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Times New Roman"/>
              <a:buNone/>
              <a:defRPr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9"/>
          <p:cNvSpPr txBox="1">
            <a:spLocks noGrp="1"/>
          </p:cNvSpPr>
          <p:nvPr>
            <p:ph type="body" idx="1"/>
          </p:nvPr>
        </p:nvSpPr>
        <p:spPr>
          <a:xfrm>
            <a:off x="570346" y="1446934"/>
            <a:ext cx="10515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Font typeface="Noto Sans"/>
              <a:buChar char="⮚"/>
              <a:defRPr/>
            </a:lvl1pPr>
            <a:lvl2pPr marL="914400" lvl="1" indent="-342900" algn="l">
              <a:lnSpc>
                <a:spcPct val="90000"/>
              </a:lnSpc>
              <a:spcBef>
                <a:spcPts val="500"/>
              </a:spcBef>
              <a:spcAft>
                <a:spcPts val="0"/>
              </a:spcAft>
              <a:buClr>
                <a:schemeClr val="dk1"/>
              </a:buClr>
              <a:buSzPts val="1800"/>
              <a:buChar char="•"/>
              <a:defRPr/>
            </a:lvl2pPr>
            <a:lvl3pPr marL="1371600" lvl="2" indent="-355600" algn="l">
              <a:lnSpc>
                <a:spcPct val="90000"/>
              </a:lnSpc>
              <a:spcBef>
                <a:spcPts val="500"/>
              </a:spcBef>
              <a:spcAft>
                <a:spcPts val="0"/>
              </a:spcAft>
              <a:buClr>
                <a:schemeClr val="dk1"/>
              </a:buClr>
              <a:buSzPts val="2000"/>
              <a:buFont typeface="Courier New"/>
              <a:buChar char="o"/>
              <a:defRPr/>
            </a:lvl3pPr>
            <a:lvl4pPr marL="1828800" lvl="3" indent="-342900" algn="l">
              <a:lnSpc>
                <a:spcPct val="90000"/>
              </a:lnSpc>
              <a:spcBef>
                <a:spcPts val="500"/>
              </a:spcBef>
              <a:spcAft>
                <a:spcPts val="0"/>
              </a:spcAft>
              <a:buClr>
                <a:schemeClr val="dk1"/>
              </a:buClr>
              <a:buSzPts val="1800"/>
              <a:buFont typeface="Noto Sans"/>
              <a:buChar char="▪"/>
              <a:defRPr/>
            </a:lvl4pPr>
            <a:lvl5pPr marL="2286000" lvl="4" indent="-342900" algn="l">
              <a:lnSpc>
                <a:spcPct val="90000"/>
              </a:lnSpc>
              <a:spcBef>
                <a:spcPts val="500"/>
              </a:spcBef>
              <a:spcAft>
                <a:spcPts val="0"/>
              </a:spcAft>
              <a:buClr>
                <a:schemeClr val="dk1"/>
              </a:buClr>
              <a:buSzPts val="1800"/>
              <a:buFont typeface="Noto Sans"/>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29"/>
          <p:cNvSpPr txBox="1"/>
          <p:nvPr/>
        </p:nvSpPr>
        <p:spPr>
          <a:xfrm>
            <a:off x="0" y="1"/>
            <a:ext cx="12192000" cy="258618"/>
          </a:xfrm>
          <a:prstGeom prst="rect">
            <a:avLst/>
          </a:prstGeom>
          <a:solidFill>
            <a:srgbClr val="993366"/>
          </a:solidFill>
          <a:ln>
            <a:noFill/>
          </a:ln>
        </p:spPr>
        <p:txBody>
          <a:bodyPr spcFirstLastPara="1" wrap="square" lIns="91425" tIns="45700" rIns="91425" bIns="45700" anchor="b" anchorCtr="0">
            <a:normAutofit fontScale="25000" lnSpcReduction="20000"/>
          </a:bodyPr>
          <a:lstStyle/>
          <a:p>
            <a:pPr marL="0" marR="0" lvl="0" indent="0" algn="ctr" rtl="0">
              <a:lnSpc>
                <a:spcPct val="90000"/>
              </a:lnSpc>
              <a:spcBef>
                <a:spcPts val="0"/>
              </a:spcBef>
              <a:spcAft>
                <a:spcPts val="0"/>
              </a:spcAft>
              <a:buClr>
                <a:schemeClr val="dk1"/>
              </a:buClr>
              <a:buSzPct val="100000"/>
              <a:buFont typeface="Times New Roman"/>
              <a:buNone/>
            </a:pPr>
            <a:r>
              <a:rPr lang="en-US" sz="6000" b="1">
                <a:solidFill>
                  <a:schemeClr val="dk1"/>
                </a:solidFill>
                <a:latin typeface="Times New Roman"/>
                <a:ea typeface="Times New Roman"/>
                <a:cs typeface="Times New Roman"/>
                <a:sym typeface="Times New Roman"/>
              </a:rPr>
              <a:t>A Cost Effective Reliability Aware Scheduler for Task Graphs in Multi-Cloud System</a:t>
            </a:r>
            <a:endParaRPr sz="6000" b="1" i="0" u="none" strike="noStrike" cap="none">
              <a:solidFill>
                <a:schemeClr val="dk1"/>
              </a:solidFill>
              <a:latin typeface="Times New Roman"/>
              <a:ea typeface="Times New Roman"/>
              <a:cs typeface="Times New Roman"/>
              <a:sym typeface="Times New Roman"/>
            </a:endParaRPr>
          </a:p>
        </p:txBody>
      </p:sp>
      <p:pic>
        <p:nvPicPr>
          <p:cNvPr id="22" name="Google Shape;22;p29"/>
          <p:cNvPicPr preferRelativeResize="0"/>
          <p:nvPr/>
        </p:nvPicPr>
        <p:blipFill rotWithShape="1">
          <a:blip r:embed="rId2">
            <a:alphaModFix/>
          </a:blip>
          <a:srcRect/>
          <a:stretch/>
        </p:blipFill>
        <p:spPr>
          <a:xfrm>
            <a:off x="11358898" y="5696487"/>
            <a:ext cx="833102" cy="83310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 name="Google Shape;11;p27"/>
          <p:cNvSpPr txBox="1"/>
          <p:nvPr/>
        </p:nvSpPr>
        <p:spPr>
          <a:xfrm>
            <a:off x="0" y="6583680"/>
            <a:ext cx="6096000" cy="27432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chemeClr val="dk1"/>
                </a:solidFill>
                <a:latin typeface="Times New Roman"/>
                <a:ea typeface="Times New Roman"/>
                <a:cs typeface="Times New Roman"/>
                <a:sym typeface="Times New Roman"/>
              </a:rPr>
              <a:t>Atharva Tekawade, Suman Banerjee</a:t>
            </a:r>
            <a:endParaRPr sz="1600" b="0" i="0" u="none" strike="noStrike" cap="none">
              <a:solidFill>
                <a:schemeClr val="dk1"/>
              </a:solidFill>
              <a:latin typeface="Times New Roman"/>
              <a:ea typeface="Times New Roman"/>
              <a:cs typeface="Times New Roman"/>
              <a:sym typeface="Times New Roman"/>
            </a:endParaRPr>
          </a:p>
        </p:txBody>
      </p:sp>
      <p:sp>
        <p:nvSpPr>
          <p:cNvPr id="12" name="Google Shape;12;p27"/>
          <p:cNvSpPr txBox="1">
            <a:spLocks noGrp="1"/>
          </p:cNvSpPr>
          <p:nvPr>
            <p:ph type="title"/>
          </p:nvPr>
        </p:nvSpPr>
        <p:spPr>
          <a:xfrm>
            <a:off x="0" y="1062545"/>
            <a:ext cx="12192000" cy="600361"/>
          </a:xfrm>
          <a:prstGeom prst="rect">
            <a:avLst/>
          </a:prstGeom>
          <a:solidFill>
            <a:srgbClr val="7B7B7B"/>
          </a:solid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imes New Roman"/>
              <a:buNone/>
              <a:defRPr sz="4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27"/>
          <p:cNvSpPr txBox="1"/>
          <p:nvPr/>
        </p:nvSpPr>
        <p:spPr>
          <a:xfrm>
            <a:off x="6096000" y="6583680"/>
            <a:ext cx="5043054" cy="274320"/>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Times New Roman"/>
                <a:ea typeface="Times New Roman"/>
                <a:cs typeface="Times New Roman"/>
                <a:sym typeface="Times New Roman"/>
              </a:rPr>
              <a:t>Paper ID: </a:t>
            </a:r>
            <a:r>
              <a:rPr lang="en-US" sz="1650">
                <a:solidFill>
                  <a:srgbClr val="1F1F1F"/>
                </a:solidFill>
                <a:highlight>
                  <a:srgbClr val="FFFFFF"/>
                </a:highlight>
                <a:latin typeface="Roboto"/>
                <a:ea typeface="Roboto"/>
                <a:cs typeface="Roboto"/>
                <a:sym typeface="Roboto"/>
              </a:rPr>
              <a:t>1570848489</a:t>
            </a:r>
            <a:endParaRPr sz="1600" b="0" i="0" u="none" strike="noStrike" cap="none">
              <a:solidFill>
                <a:schemeClr val="dk1"/>
              </a:solidFill>
              <a:latin typeface="Times New Roman"/>
              <a:ea typeface="Times New Roman"/>
              <a:cs typeface="Times New Roman"/>
              <a:sym typeface="Times New Roman"/>
            </a:endParaRPr>
          </a:p>
        </p:txBody>
      </p:sp>
      <p:sp>
        <p:nvSpPr>
          <p:cNvPr id="14" name="Google Shape;14;p27"/>
          <p:cNvSpPr txBox="1"/>
          <p:nvPr/>
        </p:nvSpPr>
        <p:spPr>
          <a:xfrm>
            <a:off x="11139054" y="6583680"/>
            <a:ext cx="1052945" cy="274320"/>
          </a:xfrm>
          <a:prstGeom prst="rect">
            <a:avLst/>
          </a:prstGeom>
          <a:solidFill>
            <a:srgbClr val="222A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fld id="{00000000-1234-1234-1234-123412341234}" type="slidenum">
              <a:rPr lang="en-US" sz="1600" b="1" i="0" u="none" strike="noStrike" cap="none">
                <a:solidFill>
                  <a:schemeClr val="accent2"/>
                </a:solidFill>
                <a:latin typeface="Times New Roman"/>
                <a:ea typeface="Times New Roman"/>
                <a:cs typeface="Times New Roman"/>
                <a:sym typeface="Times New Roman"/>
              </a:rPr>
              <a:t>‹#›</a:t>
            </a:fld>
            <a:endParaRPr sz="1600" b="1" i="0" u="none" strike="noStrike" cap="none">
              <a:solidFill>
                <a:schemeClr val="accent2"/>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1"/>
          <p:cNvSpPr txBox="1">
            <a:spLocks noGrp="1"/>
          </p:cNvSpPr>
          <p:nvPr>
            <p:ph type="ctrTitle"/>
          </p:nvPr>
        </p:nvSpPr>
        <p:spPr>
          <a:xfrm>
            <a:off x="1377625" y="1729808"/>
            <a:ext cx="9611400" cy="707400"/>
          </a:xfrm>
          <a:prstGeom prst="rect">
            <a:avLst/>
          </a:prstGeom>
          <a:solidFill>
            <a:schemeClr val="accent4"/>
          </a:solidFill>
          <a:ln>
            <a:noFill/>
          </a:ln>
        </p:spPr>
        <p:txBody>
          <a:bodyPr spcFirstLastPara="1" wrap="square" lIns="91425" tIns="45700" rIns="91425" bIns="45700" anchor="b" anchorCtr="0">
            <a:noAutofit/>
          </a:bodyPr>
          <a:lstStyle/>
          <a:p>
            <a:pPr marL="0" lvl="0" indent="0" algn="ctr" rtl="0">
              <a:lnSpc>
                <a:spcPct val="115000"/>
              </a:lnSpc>
              <a:spcBef>
                <a:spcPts val="2400"/>
              </a:spcBef>
              <a:spcAft>
                <a:spcPts val="0"/>
              </a:spcAft>
              <a:buSzPts val="6000"/>
              <a:buNone/>
            </a:pPr>
            <a:r>
              <a:rPr lang="en-US" sz="2000" b="0">
                <a:solidFill>
                  <a:srgbClr val="000000"/>
                </a:solidFill>
              </a:rPr>
              <a:t>15th International Conference on COMmunication Systems &amp; NETworkS, 2023</a:t>
            </a:r>
            <a:endParaRPr sz="2000" b="0">
              <a:solidFill>
                <a:srgbClr val="000000"/>
              </a:solidFill>
            </a:endParaRPr>
          </a:p>
        </p:txBody>
      </p:sp>
      <p:sp>
        <p:nvSpPr>
          <p:cNvPr id="28" name="Google Shape;28;p1"/>
          <p:cNvSpPr txBox="1"/>
          <p:nvPr/>
        </p:nvSpPr>
        <p:spPr>
          <a:xfrm>
            <a:off x="5155600" y="6278253"/>
            <a:ext cx="16626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2060"/>
                </a:solidFill>
                <a:latin typeface="Times New Roman"/>
                <a:ea typeface="Times New Roman"/>
                <a:cs typeface="Times New Roman"/>
                <a:sym typeface="Times New Roman"/>
              </a:rPr>
              <a:t>November 30, 2022</a:t>
            </a:r>
            <a:endParaRPr sz="1400" b="1" i="0" u="none" strike="noStrike" cap="none">
              <a:solidFill>
                <a:srgbClr val="002060"/>
              </a:solidFill>
              <a:latin typeface="Times New Roman"/>
              <a:ea typeface="Times New Roman"/>
              <a:cs typeface="Times New Roman"/>
              <a:sym typeface="Times New Roman"/>
            </a:endParaRPr>
          </a:p>
        </p:txBody>
      </p:sp>
      <p:sp>
        <p:nvSpPr>
          <p:cNvPr id="29" name="Google Shape;29;p1"/>
          <p:cNvSpPr txBox="1"/>
          <p:nvPr/>
        </p:nvSpPr>
        <p:spPr>
          <a:xfrm>
            <a:off x="277100" y="4753350"/>
            <a:ext cx="4766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1" u="sng">
                <a:latin typeface="Times New Roman"/>
                <a:ea typeface="Times New Roman"/>
                <a:cs typeface="Times New Roman"/>
                <a:sym typeface="Times New Roman"/>
              </a:rPr>
              <a:t>Atharva Tekawade</a:t>
            </a:r>
            <a:endParaRPr sz="1800" b="1" i="0" u="sng"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400"/>
              <a:buFont typeface="Arial"/>
              <a:buNone/>
            </a:pPr>
            <a:r>
              <a:rPr lang="en-US" sz="1800">
                <a:latin typeface="Times New Roman"/>
                <a:ea typeface="Times New Roman"/>
                <a:cs typeface="Times New Roman"/>
                <a:sym typeface="Times New Roman"/>
              </a:rPr>
              <a:t>Undergraduate Research Fellow</a:t>
            </a:r>
            <a:r>
              <a:rPr lang="en-US" sz="1800" b="0" i="0" u="none" strike="noStrike" cap="none">
                <a:solidFill>
                  <a:srgbClr val="000000"/>
                </a:solidFill>
                <a:latin typeface="Times New Roman"/>
                <a:ea typeface="Times New Roman"/>
                <a:cs typeface="Times New Roman"/>
                <a:sym typeface="Times New Roman"/>
              </a:rPr>
              <a:t>, Dept. of CSE</a:t>
            </a:r>
            <a:endParaRPr sz="1800" b="0"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000000"/>
                </a:solidFill>
                <a:latin typeface="Times New Roman"/>
                <a:ea typeface="Times New Roman"/>
                <a:cs typeface="Times New Roman"/>
                <a:sym typeface="Times New Roman"/>
              </a:rPr>
              <a:t>Indian Institute of Technology Jammu</a:t>
            </a:r>
            <a:endParaRPr sz="1800" b="0" i="0" u="none" strike="noStrike" cap="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000000"/>
                </a:solidFill>
                <a:latin typeface="Times New Roman"/>
                <a:ea typeface="Times New Roman"/>
                <a:cs typeface="Times New Roman"/>
                <a:sym typeface="Times New Roman"/>
              </a:rPr>
              <a:t>Jammu and Kashmir, India</a:t>
            </a:r>
            <a:endParaRPr sz="1800" b="0" i="0" u="none" strike="noStrike" cap="none">
              <a:solidFill>
                <a:srgbClr val="000000"/>
              </a:solidFill>
              <a:latin typeface="Times New Roman"/>
              <a:ea typeface="Times New Roman"/>
              <a:cs typeface="Times New Roman"/>
              <a:sym typeface="Times New Roman"/>
            </a:endParaRPr>
          </a:p>
        </p:txBody>
      </p:sp>
      <p:sp>
        <p:nvSpPr>
          <p:cNvPr id="30" name="Google Shape;30;p1"/>
          <p:cNvSpPr txBox="1"/>
          <p:nvPr/>
        </p:nvSpPr>
        <p:spPr>
          <a:xfrm>
            <a:off x="8106436" y="4753346"/>
            <a:ext cx="37689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Times New Roman"/>
                <a:ea typeface="Times New Roman"/>
                <a:cs typeface="Times New Roman"/>
                <a:sym typeface="Times New Roman"/>
              </a:rPr>
              <a:t>Suman Banerjee</a:t>
            </a:r>
            <a:endParaRPr sz="18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Times New Roman"/>
                <a:ea typeface="Times New Roman"/>
                <a:cs typeface="Times New Roman"/>
                <a:sym typeface="Times New Roman"/>
              </a:rPr>
              <a:t>Asst. Professor, Dept. of CSE</a:t>
            </a:r>
            <a:endParaRPr sz="18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Times New Roman"/>
                <a:ea typeface="Times New Roman"/>
                <a:cs typeface="Times New Roman"/>
                <a:sym typeface="Times New Roman"/>
              </a:rPr>
              <a:t>Indian Institute of Technology Jammu</a:t>
            </a:r>
            <a:endParaRPr sz="18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chemeClr val="dk1"/>
                </a:solidFill>
                <a:latin typeface="Times New Roman"/>
                <a:ea typeface="Times New Roman"/>
                <a:cs typeface="Times New Roman"/>
                <a:sym typeface="Times New Roman"/>
              </a:rPr>
              <a:t>Jammu and Kashmir, India</a:t>
            </a:r>
            <a:endParaRPr sz="1800" b="0" i="0" u="none" strike="noStrike" cap="none">
              <a:solidFill>
                <a:schemeClr val="dk1"/>
              </a:solidFill>
              <a:latin typeface="Times New Roman"/>
              <a:ea typeface="Times New Roman"/>
              <a:cs typeface="Times New Roman"/>
              <a:sym typeface="Times New Roman"/>
            </a:endParaRPr>
          </a:p>
        </p:txBody>
      </p:sp>
      <p:sp>
        <p:nvSpPr>
          <p:cNvPr id="31" name="Google Shape;31;p1"/>
          <p:cNvSpPr txBox="1"/>
          <p:nvPr/>
        </p:nvSpPr>
        <p:spPr>
          <a:xfrm>
            <a:off x="8141996" y="4753345"/>
            <a:ext cx="36978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Times New Roman"/>
              <a:ea typeface="Times New Roman"/>
              <a:cs typeface="Times New Roman"/>
              <a:sym typeface="Times New Roman"/>
            </a:endParaRPr>
          </a:p>
        </p:txBody>
      </p:sp>
      <p:pic>
        <p:nvPicPr>
          <p:cNvPr id="32" name="Google Shape;32;p1"/>
          <p:cNvPicPr preferRelativeResize="0"/>
          <p:nvPr/>
        </p:nvPicPr>
        <p:blipFill rotWithShape="1">
          <a:blip r:embed="rId3">
            <a:alphaModFix/>
          </a:blip>
          <a:srcRect/>
          <a:stretch/>
        </p:blipFill>
        <p:spPr>
          <a:xfrm>
            <a:off x="10001275" y="437548"/>
            <a:ext cx="2038325" cy="1077625"/>
          </a:xfrm>
          <a:prstGeom prst="rect">
            <a:avLst/>
          </a:prstGeom>
          <a:noFill/>
          <a:ln>
            <a:noFill/>
          </a:ln>
        </p:spPr>
      </p:pic>
      <p:sp>
        <p:nvSpPr>
          <p:cNvPr id="33" name="Google Shape;33;p1"/>
          <p:cNvSpPr txBox="1"/>
          <p:nvPr/>
        </p:nvSpPr>
        <p:spPr>
          <a:xfrm>
            <a:off x="842425" y="2726773"/>
            <a:ext cx="10681800" cy="193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a:solidFill>
                  <a:schemeClr val="dk1"/>
                </a:solidFill>
              </a:rPr>
              <a:t>A Cost Effective Reliability Aware Scheduler for Task Graphs in Multi-Cloud System</a:t>
            </a:r>
            <a:endParaRPr sz="4000" b="1" i="0" u="none" strike="noStrike" cap="none">
              <a:solidFill>
                <a:srgbClr val="000000"/>
              </a:solidFill>
              <a:latin typeface="Times New Roman"/>
              <a:ea typeface="Times New Roman"/>
              <a:cs typeface="Times New Roman"/>
              <a:sym typeface="Times New Roman"/>
            </a:endParaRPr>
          </a:p>
        </p:txBody>
      </p:sp>
      <p:pic>
        <p:nvPicPr>
          <p:cNvPr id="34" name="Google Shape;34;p1"/>
          <p:cNvPicPr preferRelativeResize="0"/>
          <p:nvPr/>
        </p:nvPicPr>
        <p:blipFill>
          <a:blip r:embed="rId4">
            <a:alphaModFix/>
          </a:blip>
          <a:stretch>
            <a:fillRect/>
          </a:stretch>
        </p:blipFill>
        <p:spPr>
          <a:xfrm>
            <a:off x="339175" y="437550"/>
            <a:ext cx="1905000" cy="1077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1c149392ac3_1_36"/>
          <p:cNvSpPr txBox="1">
            <a:spLocks noGrp="1"/>
          </p:cNvSpPr>
          <p:nvPr>
            <p:ph type="title"/>
          </p:nvPr>
        </p:nvSpPr>
        <p:spPr>
          <a:xfrm>
            <a:off x="0" y="258619"/>
            <a:ext cx="12192000" cy="785100"/>
          </a:xfrm>
          <a:prstGeom prst="rect">
            <a:avLst/>
          </a:prstGeom>
          <a:solidFill>
            <a:srgbClr val="1F3864"/>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Times New Roman"/>
              <a:buNone/>
            </a:pPr>
            <a:r>
              <a:rPr lang="en-US">
                <a:solidFill>
                  <a:srgbClr val="FFFFFF"/>
                </a:solidFill>
              </a:rPr>
              <a:t>Sustained Use Discounts</a:t>
            </a:r>
            <a:endParaRPr>
              <a:solidFill>
                <a:srgbClr val="FFFFFF"/>
              </a:solidFill>
            </a:endParaRPr>
          </a:p>
        </p:txBody>
      </p:sp>
      <p:sp>
        <p:nvSpPr>
          <p:cNvPr id="107" name="Google Shape;107;g1c149392ac3_1_36"/>
          <p:cNvSpPr txBox="1"/>
          <p:nvPr/>
        </p:nvSpPr>
        <p:spPr>
          <a:xfrm>
            <a:off x="414130" y="1295637"/>
            <a:ext cx="10863600" cy="1816200"/>
          </a:xfrm>
          <a:prstGeom prst="rect">
            <a:avLst/>
          </a:prstGeom>
          <a:noFill/>
          <a:ln>
            <a:noFill/>
          </a:ln>
        </p:spPr>
        <p:txBody>
          <a:bodyPr spcFirstLastPara="1" wrap="square" lIns="91425" tIns="45700" rIns="91425" bIns="45700" anchor="t" anchorCtr="0">
            <a:spAutoFit/>
          </a:bodyPr>
          <a:lstStyle/>
          <a:p>
            <a:pPr marL="457200" lvl="0" indent="-355600" algn="just" rtl="0">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When resources are being used for a sustained amount of time, discounts will be offered depending on the period for which they were running. The amount of discount increases with run time.</a:t>
            </a:r>
            <a:endParaRPr sz="2000">
              <a:solidFill>
                <a:schemeClr val="dk1"/>
              </a:solidFill>
              <a:latin typeface="Times New Roman"/>
              <a:ea typeface="Times New Roman"/>
              <a:cs typeface="Times New Roman"/>
              <a:sym typeface="Times New Roman"/>
            </a:endParaRPr>
          </a:p>
          <a:p>
            <a:pPr marL="457200" lvl="0" indent="-355600" algn="just" rtl="0">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The VM usage patterns are combined into multiple non-overlapping instances each with the longest possible duration. </a:t>
            </a:r>
            <a:endParaRPr sz="2000">
              <a:solidFill>
                <a:schemeClr val="dk1"/>
              </a:solidFill>
              <a:latin typeface="Times New Roman"/>
              <a:ea typeface="Times New Roman"/>
              <a:cs typeface="Times New Roman"/>
              <a:sym typeface="Times New Roman"/>
            </a:endParaRPr>
          </a:p>
          <a:p>
            <a:pPr marL="457200" lvl="0" indent="-355600" algn="just" rtl="0">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This approach lets us give you the greatest possible discount for a given usage pattern.</a:t>
            </a:r>
            <a:endParaRPr sz="2000">
              <a:solidFill>
                <a:schemeClr val="dk1"/>
              </a:solidFill>
              <a:latin typeface="Times New Roman"/>
              <a:ea typeface="Times New Roman"/>
              <a:cs typeface="Times New Roman"/>
              <a:sym typeface="Times New Roman"/>
            </a:endParaRPr>
          </a:p>
        </p:txBody>
      </p:sp>
      <p:pic>
        <p:nvPicPr>
          <p:cNvPr id="109" name="Google Shape;109;g1c149392ac3_1_36"/>
          <p:cNvPicPr preferRelativeResize="0"/>
          <p:nvPr/>
        </p:nvPicPr>
        <p:blipFill rotWithShape="1">
          <a:blip r:embed="rId3">
            <a:alphaModFix/>
          </a:blip>
          <a:srcRect l="2944" t="50825" r="30896" b="12336"/>
          <a:stretch/>
        </p:blipFill>
        <p:spPr>
          <a:xfrm>
            <a:off x="674574" y="3018006"/>
            <a:ext cx="4935926" cy="2521776"/>
          </a:xfrm>
          <a:prstGeom prst="rect">
            <a:avLst/>
          </a:prstGeom>
          <a:noFill/>
          <a:ln>
            <a:noFill/>
          </a:ln>
        </p:spPr>
      </p:pic>
      <p:pic>
        <p:nvPicPr>
          <p:cNvPr id="110" name="Google Shape;110;g1c149392ac3_1_36"/>
          <p:cNvPicPr preferRelativeResize="0"/>
          <p:nvPr/>
        </p:nvPicPr>
        <p:blipFill rotWithShape="1">
          <a:blip r:embed="rId4">
            <a:alphaModFix/>
          </a:blip>
          <a:srcRect l="2572" t="50182" r="31633" b="20089"/>
          <a:stretch/>
        </p:blipFill>
        <p:spPr>
          <a:xfrm>
            <a:off x="6350850" y="3277544"/>
            <a:ext cx="5166576" cy="2521776"/>
          </a:xfrm>
          <a:prstGeom prst="rect">
            <a:avLst/>
          </a:prstGeom>
          <a:noFill/>
          <a:ln>
            <a:noFill/>
          </a:ln>
        </p:spPr>
      </p:pic>
      <p:sp>
        <p:nvSpPr>
          <p:cNvPr id="3" name="TextBox 2">
            <a:extLst>
              <a:ext uri="{FF2B5EF4-FFF2-40B4-BE49-F238E27FC236}">
                <a16:creationId xmlns:a16="http://schemas.microsoft.com/office/drawing/2014/main" id="{724264DD-46DF-634A-4D57-07A7F07CAC64}"/>
              </a:ext>
            </a:extLst>
          </p:cNvPr>
          <p:cNvSpPr txBox="1"/>
          <p:nvPr/>
        </p:nvSpPr>
        <p:spPr>
          <a:xfrm>
            <a:off x="2391698" y="5537710"/>
            <a:ext cx="6218902" cy="523220"/>
          </a:xfrm>
          <a:prstGeom prst="rect">
            <a:avLst/>
          </a:prstGeom>
          <a:noFill/>
        </p:spPr>
        <p:txBody>
          <a:bodyPr wrap="square">
            <a:spAutoFit/>
          </a:bodyPr>
          <a:lstStyle/>
          <a:p>
            <a:r>
              <a:rPr lang="en-IN" b="1" dirty="0"/>
              <a:t>Source</a:t>
            </a:r>
            <a:r>
              <a:rPr lang="en-IN" dirty="0"/>
              <a:t>: https://cloudplatform.googleblog.com/2014/04/introducing-sustained-use-discounts.html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1c149392ac3_1_50"/>
          <p:cNvSpPr txBox="1">
            <a:spLocks noGrp="1"/>
          </p:cNvSpPr>
          <p:nvPr>
            <p:ph type="title"/>
          </p:nvPr>
        </p:nvSpPr>
        <p:spPr>
          <a:xfrm>
            <a:off x="0" y="258619"/>
            <a:ext cx="12192000" cy="785100"/>
          </a:xfrm>
          <a:prstGeom prst="rect">
            <a:avLst/>
          </a:prstGeom>
          <a:solidFill>
            <a:srgbClr val="1F3864"/>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Times New Roman"/>
              <a:buNone/>
            </a:pPr>
            <a:r>
              <a:rPr lang="en-US">
                <a:solidFill>
                  <a:srgbClr val="FFFFFF"/>
                </a:solidFill>
              </a:rPr>
              <a:t>Obtaining Longest Intervals - MLI Algorithm</a:t>
            </a:r>
            <a:endParaRPr>
              <a:solidFill>
                <a:srgbClr val="FFFFFF"/>
              </a:solidFill>
            </a:endParaRPr>
          </a:p>
        </p:txBody>
      </p:sp>
      <p:sp>
        <p:nvSpPr>
          <p:cNvPr id="116" name="Google Shape;116;g1c149392ac3_1_50"/>
          <p:cNvSpPr txBox="1"/>
          <p:nvPr/>
        </p:nvSpPr>
        <p:spPr>
          <a:xfrm>
            <a:off x="414125" y="1295625"/>
            <a:ext cx="5598300" cy="4294500"/>
          </a:xfrm>
          <a:prstGeom prst="rect">
            <a:avLst/>
          </a:prstGeom>
          <a:noFill/>
          <a:ln>
            <a:noFill/>
          </a:ln>
        </p:spPr>
        <p:txBody>
          <a:bodyPr spcFirstLastPara="1" wrap="square" lIns="91425" tIns="45700" rIns="91425" bIns="45700" anchor="t" anchorCtr="0">
            <a:spAutoFit/>
          </a:bodyPr>
          <a:lstStyle/>
          <a:p>
            <a:pPr marL="457200" lvl="0" indent="-355600" algn="just" rtl="0">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Given a set of interval usage pattern, the MLI algorithm comes up with the set of new non-overlapping intervals with longest duration.</a:t>
            </a:r>
            <a:endParaRPr sz="2000">
              <a:solidFill>
                <a:schemeClr val="dk1"/>
              </a:solidFill>
              <a:latin typeface="Times New Roman"/>
              <a:ea typeface="Times New Roman"/>
              <a:cs typeface="Times New Roman"/>
              <a:sym typeface="Times New Roman"/>
            </a:endParaRPr>
          </a:p>
          <a:p>
            <a:pPr marL="457200" lvl="0" indent="-355600" algn="just" rtl="0">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The process begins by sorting the intervals in increasing order of their start times.</a:t>
            </a:r>
            <a:endParaRPr sz="2000">
              <a:solidFill>
                <a:schemeClr val="dk1"/>
              </a:solidFill>
              <a:latin typeface="Times New Roman"/>
              <a:ea typeface="Times New Roman"/>
              <a:cs typeface="Times New Roman"/>
              <a:sym typeface="Times New Roman"/>
            </a:endParaRPr>
          </a:p>
          <a:p>
            <a:pPr marL="457200" lvl="0" indent="-355600" algn="just" rtl="0">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Then intervals are picked in order, and checked if they can be combined with subsequent ones resulting in larger length intervals.</a:t>
            </a:r>
            <a:endParaRPr sz="2000">
              <a:solidFill>
                <a:schemeClr val="dk1"/>
              </a:solidFill>
              <a:latin typeface="Times New Roman"/>
              <a:ea typeface="Times New Roman"/>
              <a:cs typeface="Times New Roman"/>
              <a:sym typeface="Times New Roman"/>
            </a:endParaRPr>
          </a:p>
          <a:p>
            <a:pPr marL="457200" lvl="0" indent="-355600" algn="just" rtl="0">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If there is a overlap between intervals, we combine one interval with the non-overlapping part of the other and keep the remaining overlapping part as a single interval.</a:t>
            </a:r>
            <a:endParaRPr sz="2000">
              <a:solidFill>
                <a:schemeClr val="dk1"/>
              </a:solidFill>
              <a:latin typeface="Times New Roman"/>
              <a:ea typeface="Times New Roman"/>
              <a:cs typeface="Times New Roman"/>
              <a:sym typeface="Times New Roman"/>
            </a:endParaRPr>
          </a:p>
        </p:txBody>
      </p:sp>
      <p:pic>
        <p:nvPicPr>
          <p:cNvPr id="118" name="Google Shape;118;g1c149392ac3_1_50"/>
          <p:cNvPicPr preferRelativeResize="0"/>
          <p:nvPr/>
        </p:nvPicPr>
        <p:blipFill rotWithShape="1">
          <a:blip r:embed="rId3">
            <a:alphaModFix/>
          </a:blip>
          <a:srcRect l="59202" t="15394" r="19726" b="14118"/>
          <a:stretch/>
        </p:blipFill>
        <p:spPr>
          <a:xfrm>
            <a:off x="6166050" y="1137875"/>
            <a:ext cx="5412600" cy="5351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183e30ea519_0_24"/>
          <p:cNvSpPr txBox="1">
            <a:spLocks noGrp="1"/>
          </p:cNvSpPr>
          <p:nvPr>
            <p:ph type="title"/>
          </p:nvPr>
        </p:nvSpPr>
        <p:spPr>
          <a:xfrm>
            <a:off x="0" y="258619"/>
            <a:ext cx="12192000" cy="785100"/>
          </a:xfrm>
          <a:prstGeom prst="rect">
            <a:avLst/>
          </a:prstGeom>
          <a:solidFill>
            <a:srgbClr val="1F3864"/>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Times New Roman"/>
              <a:buNone/>
            </a:pPr>
            <a:r>
              <a:rPr lang="en-US">
                <a:solidFill>
                  <a:srgbClr val="FFFFFF"/>
                </a:solidFill>
              </a:rPr>
              <a:t>Reliability analysis</a:t>
            </a:r>
            <a:endParaRPr/>
          </a:p>
        </p:txBody>
      </p:sp>
      <p:sp>
        <p:nvSpPr>
          <p:cNvPr id="124" name="Google Shape;124;g183e30ea519_0_24"/>
          <p:cNvSpPr txBox="1"/>
          <p:nvPr/>
        </p:nvSpPr>
        <p:spPr>
          <a:xfrm>
            <a:off x="352650" y="1513650"/>
            <a:ext cx="11579700" cy="47100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00000"/>
              </a:lnSpc>
              <a:spcBef>
                <a:spcPts val="0"/>
              </a:spcBef>
              <a:spcAft>
                <a:spcPts val="0"/>
              </a:spcAft>
              <a:buClr>
                <a:srgbClr val="000000"/>
              </a:buClr>
              <a:buSzPts val="2000"/>
              <a:buFont typeface="Arial"/>
              <a:buChar char="➢"/>
            </a:pPr>
            <a:r>
              <a:rPr lang="en-US" sz="2000" dirty="0"/>
              <a:t>The reliability is an essential to keep multi-cloud systems delivering affordable and dependable services. </a:t>
            </a:r>
            <a:endParaRPr sz="2000" b="0"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457200" marR="0" lvl="0" indent="-355600" algn="l" rtl="0">
              <a:lnSpc>
                <a:spcPct val="100000"/>
              </a:lnSpc>
              <a:spcBef>
                <a:spcPts val="0"/>
              </a:spcBef>
              <a:spcAft>
                <a:spcPts val="0"/>
              </a:spcAft>
              <a:buClr>
                <a:srgbClr val="000000"/>
              </a:buClr>
              <a:buSzPts val="2000"/>
              <a:buFont typeface="Arial"/>
              <a:buChar char="➢"/>
            </a:pPr>
            <a:r>
              <a:rPr lang="en-US" sz="2000" dirty="0"/>
              <a:t>This systems reliability can be defined as the probability of failure-free workflow application execution for a specified period of time on multi-cloud environment.</a:t>
            </a:r>
            <a:endParaRPr sz="2000" b="0"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457200" marR="0" lvl="0" indent="-355600" algn="l" rtl="0">
              <a:lnSpc>
                <a:spcPct val="100000"/>
              </a:lnSpc>
              <a:spcBef>
                <a:spcPts val="0"/>
              </a:spcBef>
              <a:spcAft>
                <a:spcPts val="0"/>
              </a:spcAft>
              <a:buClr>
                <a:srgbClr val="000000"/>
              </a:buClr>
              <a:buSzPts val="2000"/>
              <a:buFont typeface="Arial"/>
              <a:buChar char="➢"/>
            </a:pPr>
            <a:r>
              <a:rPr lang="en-US" sz="2000" dirty="0"/>
              <a:t> In this work, the Poisson distribution to estimated task execution reliability on VMs and communication links. </a:t>
            </a:r>
            <a:endParaRPr sz="2000" b="0" i="0" u="none" strike="noStrike" cap="none" dirty="0">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457200" marR="0" lvl="0" indent="-355600" algn="l" rtl="0">
              <a:lnSpc>
                <a:spcPct val="100000"/>
              </a:lnSpc>
              <a:spcBef>
                <a:spcPts val="0"/>
              </a:spcBef>
              <a:spcAft>
                <a:spcPts val="0"/>
              </a:spcAft>
              <a:buClr>
                <a:srgbClr val="000000"/>
              </a:buClr>
              <a:buSzPts val="2000"/>
              <a:buFont typeface="Arial"/>
              <a:buChar char="➢"/>
            </a:pPr>
            <a:r>
              <a:rPr lang="en-US" sz="2000" dirty="0"/>
              <a:t>The reliability of executing v</a:t>
            </a:r>
            <a:r>
              <a:rPr lang="en-US" sz="2000" baseline="-25000" dirty="0"/>
              <a:t>i</a:t>
            </a:r>
            <a:r>
              <a:rPr lang="en-US" sz="2000" dirty="0"/>
              <a:t> on VM(k, p) is given by </a:t>
            </a:r>
            <a:r>
              <a:rPr lang="en-US" sz="2000" b="1" dirty="0">
                <a:solidFill>
                  <a:schemeClr val="dk1"/>
                </a:solidFill>
              </a:rPr>
              <a:t>R</a:t>
            </a:r>
            <a:r>
              <a:rPr lang="en-US" sz="2000" b="1" baseline="-25000" dirty="0">
                <a:solidFill>
                  <a:schemeClr val="dk1"/>
                </a:solidFill>
              </a:rPr>
              <a:t>vi, exec</a:t>
            </a:r>
            <a:r>
              <a:rPr lang="en-US" sz="2000" b="1" dirty="0">
                <a:solidFill>
                  <a:schemeClr val="dk1"/>
                </a:solidFill>
              </a:rPr>
              <a:t> = e</a:t>
            </a:r>
            <a:r>
              <a:rPr lang="en-US" sz="2000" b="1" baseline="30000" dirty="0">
                <a:solidFill>
                  <a:schemeClr val="dk1"/>
                </a:solidFill>
              </a:rPr>
              <a:t>-λk,p * PTvi </a:t>
            </a:r>
            <a:r>
              <a:rPr lang="en-US" sz="2000" dirty="0"/>
              <a:t> where </a:t>
            </a:r>
            <a:r>
              <a:rPr lang="en-US" sz="2000" b="1" dirty="0">
                <a:solidFill>
                  <a:schemeClr val="dk1"/>
                </a:solidFill>
              </a:rPr>
              <a:t>λ</a:t>
            </a:r>
            <a:r>
              <a:rPr lang="en-US" sz="2000" b="1" baseline="-25000" dirty="0">
                <a:solidFill>
                  <a:schemeClr val="dk1"/>
                </a:solidFill>
              </a:rPr>
              <a:t>k,p</a:t>
            </a:r>
            <a:r>
              <a:rPr lang="en-US" sz="2000" b="1" dirty="0"/>
              <a:t> </a:t>
            </a:r>
            <a:r>
              <a:rPr lang="en-US" sz="2000" dirty="0"/>
              <a:t>is the parameter of Poisson distribution</a:t>
            </a:r>
            <a:r>
              <a:rPr lang="en-US" sz="2000" b="1" dirty="0"/>
              <a:t> </a:t>
            </a:r>
            <a:r>
              <a:rPr lang="en-US" sz="2000" dirty="0"/>
              <a:t>of</a:t>
            </a:r>
            <a:r>
              <a:rPr lang="en-US" sz="2000" b="1" dirty="0"/>
              <a:t> </a:t>
            </a:r>
            <a:r>
              <a:rPr lang="en-US" sz="2000" dirty="0">
                <a:solidFill>
                  <a:schemeClr val="dk1"/>
                </a:solidFill>
              </a:rPr>
              <a:t>VM(k, p). </a:t>
            </a:r>
            <a:endParaRPr sz="2000" dirty="0">
              <a:solidFill>
                <a:schemeClr val="dk1"/>
              </a:solidFill>
            </a:endParaRPr>
          </a:p>
          <a:p>
            <a:pPr marL="457200" marR="0" lvl="0" indent="-355600" algn="l" rtl="0">
              <a:lnSpc>
                <a:spcPct val="100000"/>
              </a:lnSpc>
              <a:spcBef>
                <a:spcPts val="0"/>
              </a:spcBef>
              <a:spcAft>
                <a:spcPts val="0"/>
              </a:spcAft>
              <a:buClr>
                <a:schemeClr val="dk1"/>
              </a:buClr>
              <a:buSzPts val="2000"/>
              <a:buChar char="➢"/>
            </a:pPr>
            <a:r>
              <a:rPr lang="en-US" sz="2000" dirty="0">
                <a:solidFill>
                  <a:schemeClr val="dk1"/>
                </a:solidFill>
              </a:rPr>
              <a:t>The reliability of transferring data </a:t>
            </a:r>
            <a:r>
              <a:rPr lang="en-US" sz="2000" b="1" dirty="0">
                <a:solidFill>
                  <a:schemeClr val="dk1"/>
                </a:solidFill>
              </a:rPr>
              <a:t>w.r.t</a:t>
            </a:r>
            <a:r>
              <a:rPr lang="en-US" sz="2000" dirty="0">
                <a:solidFill>
                  <a:schemeClr val="dk1"/>
                </a:solidFill>
              </a:rPr>
              <a:t> vi is given by </a:t>
            </a:r>
            <a:r>
              <a:rPr lang="en-US" sz="2000" b="1" dirty="0">
                <a:solidFill>
                  <a:schemeClr val="dk1"/>
                </a:solidFill>
              </a:rPr>
              <a:t>R</a:t>
            </a:r>
            <a:r>
              <a:rPr lang="en-US" sz="2000" b="1" baseline="-25000" dirty="0">
                <a:solidFill>
                  <a:schemeClr val="dk1"/>
                </a:solidFill>
              </a:rPr>
              <a:t>vi,comm</a:t>
            </a:r>
            <a:r>
              <a:rPr lang="en-US" sz="2000" b="1" dirty="0">
                <a:solidFill>
                  <a:schemeClr val="dk1"/>
                </a:solidFill>
              </a:rPr>
              <a:t> = 𝚷</a:t>
            </a:r>
            <a:r>
              <a:rPr lang="en-US" sz="2000" b="1" baseline="-25000" dirty="0">
                <a:solidFill>
                  <a:schemeClr val="dk1"/>
                </a:solidFill>
              </a:rPr>
              <a:t>vj in pred(vi)</a:t>
            </a:r>
            <a:r>
              <a:rPr lang="en-US" sz="2000" b="1" dirty="0">
                <a:solidFill>
                  <a:schemeClr val="dk1"/>
                </a:solidFill>
              </a:rPr>
              <a:t> e</a:t>
            </a:r>
            <a:r>
              <a:rPr lang="en-US" sz="2000" b="1" baseline="30000" dirty="0">
                <a:solidFill>
                  <a:schemeClr val="dk1"/>
                </a:solidFill>
              </a:rPr>
              <a:t>-</a:t>
            </a:r>
            <a:r>
              <a:rPr lang="en-US" sz="2000" b="1" baseline="30000" dirty="0" err="1">
                <a:solidFill>
                  <a:schemeClr val="dk1"/>
                </a:solidFill>
              </a:rPr>
              <a:t>λk,k</a:t>
            </a:r>
            <a:r>
              <a:rPr lang="en-US" sz="2000" b="1" baseline="30000" dirty="0">
                <a:solidFill>
                  <a:schemeClr val="dk1"/>
                </a:solidFill>
              </a:rPr>
              <a:t>’*Tcomm[vj, vi]</a:t>
            </a:r>
            <a:r>
              <a:rPr lang="en-US" sz="2000" dirty="0">
                <a:solidFill>
                  <a:schemeClr val="dk1"/>
                </a:solidFill>
              </a:rPr>
              <a:t> where λ</a:t>
            </a:r>
            <a:r>
              <a:rPr lang="en-US" sz="2000" baseline="-25000" dirty="0">
                <a:solidFill>
                  <a:schemeClr val="dk1"/>
                </a:solidFill>
              </a:rPr>
              <a:t>k, k’</a:t>
            </a:r>
            <a:r>
              <a:rPr lang="en-US" sz="2000" dirty="0">
                <a:solidFill>
                  <a:schemeClr val="dk1"/>
                </a:solidFill>
              </a:rPr>
              <a:t> denotes the parameter of Poisson distribution</a:t>
            </a:r>
            <a:r>
              <a:rPr lang="en-US" sz="2000" b="1" dirty="0">
                <a:solidFill>
                  <a:schemeClr val="dk1"/>
                </a:solidFill>
              </a:rPr>
              <a:t> </a:t>
            </a:r>
            <a:r>
              <a:rPr lang="en-US" sz="2000" dirty="0">
                <a:solidFill>
                  <a:schemeClr val="dk1"/>
                </a:solidFill>
              </a:rPr>
              <a:t>for transferring data between the k</a:t>
            </a:r>
            <a:r>
              <a:rPr lang="en-US" sz="2000" baseline="30000" dirty="0">
                <a:solidFill>
                  <a:schemeClr val="dk1"/>
                </a:solidFill>
              </a:rPr>
              <a:t>th</a:t>
            </a:r>
            <a:r>
              <a:rPr lang="en-US" sz="2000" dirty="0">
                <a:solidFill>
                  <a:schemeClr val="dk1"/>
                </a:solidFill>
              </a:rPr>
              <a:t> and k’</a:t>
            </a:r>
            <a:r>
              <a:rPr lang="en-US" sz="2000" baseline="30000" dirty="0">
                <a:solidFill>
                  <a:schemeClr val="dk1"/>
                </a:solidFill>
              </a:rPr>
              <a:t>th</a:t>
            </a:r>
            <a:r>
              <a:rPr lang="en-US" sz="2000" dirty="0">
                <a:solidFill>
                  <a:schemeClr val="dk1"/>
                </a:solidFill>
              </a:rPr>
              <a:t> clouds.</a:t>
            </a:r>
            <a:endParaRPr sz="2000" dirty="0">
              <a:solidFill>
                <a:schemeClr val="dk1"/>
              </a:solidFill>
            </a:endParaRPr>
          </a:p>
          <a:p>
            <a:pPr marL="457200" marR="0" lvl="0" indent="0" algn="l" rtl="0">
              <a:lnSpc>
                <a:spcPct val="100000"/>
              </a:lnSpc>
              <a:spcBef>
                <a:spcPts val="0"/>
              </a:spcBef>
              <a:spcAft>
                <a:spcPts val="0"/>
              </a:spcAft>
              <a:buNone/>
            </a:pPr>
            <a:r>
              <a:rPr lang="en-US" sz="2000" dirty="0">
                <a:solidFill>
                  <a:schemeClr val="dk1"/>
                </a:solidFill>
              </a:rPr>
              <a:t>The reliability of executing task v</a:t>
            </a:r>
            <a:r>
              <a:rPr lang="en-US" sz="2000" baseline="-25000" dirty="0">
                <a:solidFill>
                  <a:schemeClr val="dk1"/>
                </a:solidFill>
              </a:rPr>
              <a:t>i</a:t>
            </a:r>
            <a:r>
              <a:rPr lang="en-US" sz="2000" dirty="0">
                <a:solidFill>
                  <a:schemeClr val="dk1"/>
                </a:solidFill>
              </a:rPr>
              <a:t> </a:t>
            </a:r>
            <a:r>
              <a:rPr lang="en-US" sz="2000" b="1" dirty="0">
                <a:solidFill>
                  <a:schemeClr val="dk1"/>
                </a:solidFill>
              </a:rPr>
              <a:t>R</a:t>
            </a:r>
            <a:r>
              <a:rPr lang="en-US" sz="2000" b="1" baseline="-25000" dirty="0">
                <a:solidFill>
                  <a:schemeClr val="dk1"/>
                </a:solidFill>
              </a:rPr>
              <a:t>vi</a:t>
            </a:r>
            <a:r>
              <a:rPr lang="en-US" sz="2000" b="1" dirty="0">
                <a:solidFill>
                  <a:schemeClr val="dk1"/>
                </a:solidFill>
              </a:rPr>
              <a:t> = </a:t>
            </a:r>
            <a:r>
              <a:rPr lang="en-US" sz="2000" b="1" dirty="0" err="1">
                <a:solidFill>
                  <a:schemeClr val="dk1"/>
                </a:solidFill>
              </a:rPr>
              <a:t>R</a:t>
            </a:r>
            <a:r>
              <a:rPr lang="en-US" sz="2000" b="1" baseline="-25000" dirty="0" err="1">
                <a:solidFill>
                  <a:schemeClr val="dk1"/>
                </a:solidFill>
              </a:rPr>
              <a:t>vi,exec</a:t>
            </a:r>
            <a:r>
              <a:rPr lang="en-US" sz="2000" b="1" dirty="0">
                <a:solidFill>
                  <a:schemeClr val="dk1"/>
                </a:solidFill>
              </a:rPr>
              <a:t> * </a:t>
            </a:r>
            <a:r>
              <a:rPr lang="en-US" sz="2000" b="1" dirty="0" err="1">
                <a:solidFill>
                  <a:schemeClr val="dk1"/>
                </a:solidFill>
              </a:rPr>
              <a:t>R</a:t>
            </a:r>
            <a:r>
              <a:rPr lang="en-US" sz="2000" b="1" baseline="-25000" dirty="0" err="1">
                <a:solidFill>
                  <a:schemeClr val="dk1"/>
                </a:solidFill>
              </a:rPr>
              <a:t>vi,comm</a:t>
            </a:r>
            <a:r>
              <a:rPr lang="en-US" sz="2000" b="1" baseline="-25000" dirty="0">
                <a:solidFill>
                  <a:schemeClr val="dk1"/>
                </a:solidFill>
              </a:rPr>
              <a:t> </a:t>
            </a:r>
            <a:r>
              <a:rPr lang="en-US" sz="2000" dirty="0">
                <a:solidFill>
                  <a:schemeClr val="dk1"/>
                </a:solidFill>
              </a:rPr>
              <a:t>and the reliability of executing the workflow is </a:t>
            </a:r>
            <a:r>
              <a:rPr lang="en-US" sz="2000" b="1" dirty="0">
                <a:solidFill>
                  <a:schemeClr val="dk1"/>
                </a:solidFill>
              </a:rPr>
              <a:t>reliability = 𝚷</a:t>
            </a:r>
            <a:r>
              <a:rPr lang="en-US" sz="2000" b="1" baseline="-25000" dirty="0">
                <a:solidFill>
                  <a:schemeClr val="dk1"/>
                </a:solidFill>
              </a:rPr>
              <a:t>vi in V</a:t>
            </a:r>
            <a:r>
              <a:rPr lang="en-US" sz="2000" b="1" dirty="0">
                <a:solidFill>
                  <a:schemeClr val="dk1"/>
                </a:solidFill>
              </a:rPr>
              <a:t> R</a:t>
            </a:r>
            <a:r>
              <a:rPr lang="en-US" sz="2000" b="1" baseline="-25000" dirty="0">
                <a:solidFill>
                  <a:schemeClr val="dk1"/>
                </a:solidFill>
              </a:rPr>
              <a:t>vi</a:t>
            </a:r>
            <a:endParaRPr sz="2000" b="1" baseline="-25000" dirty="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18b9bcebb72_1_1"/>
          <p:cNvSpPr txBox="1">
            <a:spLocks noGrp="1"/>
          </p:cNvSpPr>
          <p:nvPr>
            <p:ph type="title"/>
          </p:nvPr>
        </p:nvSpPr>
        <p:spPr>
          <a:xfrm>
            <a:off x="0" y="258619"/>
            <a:ext cx="12192000" cy="785100"/>
          </a:xfrm>
          <a:prstGeom prst="rect">
            <a:avLst/>
          </a:prstGeom>
          <a:solidFill>
            <a:srgbClr val="1F3864"/>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Proposed Solution Approach</a:t>
            </a:r>
            <a:endParaRPr/>
          </a:p>
        </p:txBody>
      </p:sp>
      <p:sp>
        <p:nvSpPr>
          <p:cNvPr id="132" name="Google Shape;132;g18b9bcebb72_1_1"/>
          <p:cNvSpPr txBox="1"/>
          <p:nvPr/>
        </p:nvSpPr>
        <p:spPr>
          <a:xfrm>
            <a:off x="218325" y="1175425"/>
            <a:ext cx="11375700" cy="5510400"/>
          </a:xfrm>
          <a:prstGeom prst="rect">
            <a:avLst/>
          </a:prstGeom>
          <a:noFill/>
          <a:ln>
            <a:noFill/>
          </a:ln>
        </p:spPr>
        <p:txBody>
          <a:bodyPr spcFirstLastPara="1" wrap="square" lIns="91425" tIns="91425" rIns="91425" bIns="91425" anchor="t" anchorCtr="0">
            <a:spAutoFit/>
          </a:bodyPr>
          <a:lstStyle/>
          <a:p>
            <a:pPr marL="457200" marR="0" lvl="0" indent="-355600" algn="just" rtl="0">
              <a:lnSpc>
                <a:spcPct val="100000"/>
              </a:lnSpc>
              <a:spcBef>
                <a:spcPts val="0"/>
              </a:spcBef>
              <a:spcAft>
                <a:spcPts val="0"/>
              </a:spcAft>
              <a:buClr>
                <a:srgbClr val="000000"/>
              </a:buClr>
              <a:buSzPts val="2000"/>
              <a:buFont typeface="Times New Roman"/>
              <a:buChar char="➢"/>
            </a:pPr>
            <a:r>
              <a:rPr lang="en-US" sz="1800" dirty="0">
                <a:latin typeface="Times New Roman"/>
                <a:ea typeface="Times New Roman"/>
                <a:cs typeface="Times New Roman"/>
                <a:sym typeface="Times New Roman"/>
              </a:rPr>
              <a:t>We follow a list-scheduling approach which is known to be an effective and efficient method to solve DAG scheduling problems.</a:t>
            </a:r>
            <a:endParaRPr sz="18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457200" marR="0" lvl="0" indent="-355600" algn="just" rtl="0">
              <a:lnSpc>
                <a:spcPct val="100000"/>
              </a:lnSpc>
              <a:spcBef>
                <a:spcPts val="0"/>
              </a:spcBef>
              <a:spcAft>
                <a:spcPts val="0"/>
              </a:spcAft>
              <a:buClr>
                <a:srgbClr val="000000"/>
              </a:buClr>
              <a:buSzPts val="2000"/>
              <a:buFont typeface="Times New Roman"/>
              <a:buChar char="➢"/>
            </a:pPr>
            <a:r>
              <a:rPr lang="en-US" sz="1800" dirty="0">
                <a:latin typeface="Times New Roman"/>
                <a:ea typeface="Times New Roman"/>
                <a:cs typeface="Times New Roman"/>
                <a:sym typeface="Times New Roman"/>
              </a:rPr>
              <a:t>It occurs two phases: </a:t>
            </a:r>
            <a:endParaRPr sz="1800" dirty="0">
              <a:latin typeface="Times New Roman"/>
              <a:ea typeface="Times New Roman"/>
              <a:cs typeface="Times New Roman"/>
              <a:sym typeface="Times New Roman"/>
            </a:endParaRPr>
          </a:p>
          <a:p>
            <a:pPr marL="457200" marR="0" lvl="0" indent="0" algn="just" rtl="0">
              <a:lnSpc>
                <a:spcPct val="100000"/>
              </a:lnSpc>
              <a:spcBef>
                <a:spcPts val="0"/>
              </a:spcBef>
              <a:spcAft>
                <a:spcPts val="0"/>
              </a:spcAft>
              <a:buNone/>
            </a:pPr>
            <a:endParaRPr sz="1800" dirty="0">
              <a:latin typeface="Times New Roman"/>
              <a:ea typeface="Times New Roman"/>
              <a:cs typeface="Times New Roman"/>
              <a:sym typeface="Times New Roman"/>
            </a:endParaRPr>
          </a:p>
          <a:p>
            <a:pPr marL="457200" marR="0" lvl="0" indent="-323850" algn="just" rtl="0">
              <a:lnSpc>
                <a:spcPct val="100000"/>
              </a:lnSpc>
              <a:spcBef>
                <a:spcPts val="0"/>
              </a:spcBef>
              <a:spcAft>
                <a:spcPts val="0"/>
              </a:spcAft>
              <a:buSzPts val="1500"/>
              <a:buChar char="➢"/>
            </a:pPr>
            <a:r>
              <a:rPr lang="en-US" sz="1500" b="1" i="1" dirty="0"/>
              <a:t>Task Ordering</a:t>
            </a:r>
            <a:r>
              <a:rPr lang="en-US" sz="1500" dirty="0"/>
              <a:t>: The tasks are ordered based on rank. The rank of a task is calculated recursively by travelling the DAG in a bottom-up fashion: </a:t>
            </a:r>
            <a:r>
              <a:rPr lang="en-US" sz="1500" b="1" dirty="0"/>
              <a:t>Rank(v</a:t>
            </a:r>
            <a:r>
              <a:rPr lang="en-US" sz="1500" b="1" baseline="-25000" dirty="0"/>
              <a:t>i</a:t>
            </a:r>
            <a:r>
              <a:rPr lang="en-US" sz="1500" b="1" dirty="0"/>
              <a:t>) = max</a:t>
            </a:r>
            <a:r>
              <a:rPr lang="en-US" sz="1500" b="1" baseline="-25000" dirty="0"/>
              <a:t>vj in succ(vi)</a:t>
            </a:r>
            <a:r>
              <a:rPr lang="en-US" sz="1500" b="1" dirty="0"/>
              <a:t> Rank(v</a:t>
            </a:r>
            <a:r>
              <a:rPr lang="en-US" sz="1500" b="1" baseline="-25000" dirty="0"/>
              <a:t>j</a:t>
            </a:r>
            <a:r>
              <a:rPr lang="en-US" sz="1500" b="1" dirty="0"/>
              <a:t>) + TE(v</a:t>
            </a:r>
            <a:r>
              <a:rPr lang="en-US" sz="1500" b="1" baseline="-25000" dirty="0"/>
              <a:t>i</a:t>
            </a:r>
            <a:r>
              <a:rPr lang="en-US" sz="1500" b="1" dirty="0"/>
              <a:t>) + TC(v</a:t>
            </a:r>
            <a:r>
              <a:rPr lang="en-US" sz="1500" b="1" baseline="-25000" dirty="0"/>
              <a:t>i</a:t>
            </a:r>
            <a:r>
              <a:rPr lang="en-US" sz="1500" b="1" dirty="0"/>
              <a:t>) </a:t>
            </a:r>
            <a:r>
              <a:rPr lang="en-US" sz="1500" dirty="0"/>
              <a:t>where</a:t>
            </a:r>
            <a:r>
              <a:rPr lang="en-US" sz="1500" b="1" dirty="0"/>
              <a:t> TE(v</a:t>
            </a:r>
            <a:r>
              <a:rPr lang="en-US" sz="1500" b="1" baseline="-25000" dirty="0"/>
              <a:t>i</a:t>
            </a:r>
            <a:r>
              <a:rPr lang="en-US" sz="1500" b="1" dirty="0"/>
              <a:t>) </a:t>
            </a:r>
            <a:r>
              <a:rPr lang="en-US" sz="1500" dirty="0"/>
              <a:t>is the mean time of executing v</a:t>
            </a:r>
            <a:r>
              <a:rPr lang="en-US" sz="1500" baseline="-25000" dirty="0"/>
              <a:t>i</a:t>
            </a:r>
            <a:r>
              <a:rPr lang="en-US" sz="1500" dirty="0"/>
              <a:t> over all VMs and</a:t>
            </a:r>
            <a:r>
              <a:rPr lang="en-US" sz="1500" b="1" dirty="0"/>
              <a:t> TC(v</a:t>
            </a:r>
            <a:r>
              <a:rPr lang="en-US" sz="1500" b="1" baseline="-25000" dirty="0"/>
              <a:t>i</a:t>
            </a:r>
            <a:r>
              <a:rPr lang="en-US" sz="1500" b="1" dirty="0"/>
              <a:t>) = </a:t>
            </a:r>
            <a:r>
              <a:rPr lang="en-US" sz="1500" b="1" dirty="0">
                <a:solidFill>
                  <a:schemeClr val="dk1"/>
                </a:solidFill>
              </a:rPr>
              <a:t>max</a:t>
            </a:r>
            <a:r>
              <a:rPr lang="en-US" sz="1500" b="1" baseline="-25000" dirty="0">
                <a:solidFill>
                  <a:schemeClr val="dk1"/>
                </a:solidFill>
              </a:rPr>
              <a:t>vj in pred(vi)</a:t>
            </a:r>
            <a:r>
              <a:rPr lang="en-US" sz="1500" b="1" dirty="0">
                <a:solidFill>
                  <a:schemeClr val="dk1"/>
                </a:solidFill>
              </a:rPr>
              <a:t> w(v</a:t>
            </a:r>
            <a:r>
              <a:rPr lang="en-US" sz="1500" b="1" baseline="-25000" dirty="0">
                <a:solidFill>
                  <a:schemeClr val="dk1"/>
                </a:solidFill>
              </a:rPr>
              <a:t>j</a:t>
            </a:r>
            <a:r>
              <a:rPr lang="en-US" sz="1500" b="1" dirty="0">
                <a:solidFill>
                  <a:schemeClr val="dk1"/>
                </a:solidFill>
              </a:rPr>
              <a:t>, v</a:t>
            </a:r>
            <a:r>
              <a:rPr lang="en-US" sz="1500" b="1" baseline="-25000" dirty="0">
                <a:solidFill>
                  <a:schemeClr val="dk1"/>
                </a:solidFill>
              </a:rPr>
              <a:t>i</a:t>
            </a:r>
            <a:r>
              <a:rPr lang="en-US" sz="1500" b="1" dirty="0">
                <a:solidFill>
                  <a:schemeClr val="dk1"/>
                </a:solidFill>
              </a:rPr>
              <a:t>)/bandwidth. </a:t>
            </a:r>
            <a:r>
              <a:rPr lang="en-US" sz="1500" dirty="0">
                <a:solidFill>
                  <a:schemeClr val="dk1"/>
                </a:solidFill>
              </a:rPr>
              <a:t>Basically the rank gives an estimate of the time to execute tasks </a:t>
            </a:r>
            <a:r>
              <a:rPr lang="en-US" sz="1500" dirty="0" err="1">
                <a:solidFill>
                  <a:schemeClr val="dk1"/>
                </a:solidFill>
              </a:rPr>
              <a:t>frok</a:t>
            </a:r>
            <a:r>
              <a:rPr lang="en-US" sz="1500" dirty="0">
                <a:solidFill>
                  <a:schemeClr val="dk1"/>
                </a:solidFill>
              </a:rPr>
              <a:t> v</a:t>
            </a:r>
            <a:r>
              <a:rPr lang="en-US" sz="1500" baseline="-25000" dirty="0">
                <a:solidFill>
                  <a:schemeClr val="dk1"/>
                </a:solidFill>
              </a:rPr>
              <a:t>i</a:t>
            </a:r>
            <a:r>
              <a:rPr lang="en-US" sz="1500" dirty="0">
                <a:solidFill>
                  <a:schemeClr val="dk1"/>
                </a:solidFill>
              </a:rPr>
              <a:t> to v</a:t>
            </a:r>
            <a:r>
              <a:rPr lang="en-US" sz="1500" baseline="-25000" dirty="0">
                <a:solidFill>
                  <a:schemeClr val="dk1"/>
                </a:solidFill>
              </a:rPr>
              <a:t>n</a:t>
            </a:r>
            <a:r>
              <a:rPr lang="en-US" sz="1500" dirty="0">
                <a:solidFill>
                  <a:schemeClr val="dk1"/>
                </a:solidFill>
              </a:rPr>
              <a:t>. The tasks are ordered are in decreasing order of rank values. This ensures that a task always occurs before any of its successors.</a:t>
            </a:r>
            <a:endParaRPr sz="1500" dirty="0">
              <a:solidFill>
                <a:schemeClr val="dk1"/>
              </a:solidFill>
            </a:endParaRPr>
          </a:p>
          <a:p>
            <a:pPr marL="0" marR="0" lvl="0" indent="0" algn="just" rtl="0">
              <a:lnSpc>
                <a:spcPct val="100000"/>
              </a:lnSpc>
              <a:spcBef>
                <a:spcPts val="0"/>
              </a:spcBef>
              <a:spcAft>
                <a:spcPts val="0"/>
              </a:spcAft>
              <a:buNone/>
            </a:pPr>
            <a:endParaRPr dirty="0">
              <a:solidFill>
                <a:schemeClr val="dk1"/>
              </a:solidFill>
            </a:endParaRPr>
          </a:p>
          <a:p>
            <a:pPr marL="457200" marR="0" lvl="0" indent="-323850" algn="just" rtl="0">
              <a:lnSpc>
                <a:spcPct val="100000"/>
              </a:lnSpc>
              <a:spcBef>
                <a:spcPts val="0"/>
              </a:spcBef>
              <a:spcAft>
                <a:spcPts val="0"/>
              </a:spcAft>
              <a:buClr>
                <a:schemeClr val="dk1"/>
              </a:buClr>
              <a:buSzPts val="1500"/>
              <a:buChar char="➢"/>
            </a:pPr>
            <a:r>
              <a:rPr lang="en-US" sz="1500" b="1" i="1" dirty="0">
                <a:solidFill>
                  <a:schemeClr val="dk1"/>
                </a:solidFill>
              </a:rPr>
              <a:t>VM allocation</a:t>
            </a:r>
            <a:r>
              <a:rPr lang="en-US" sz="1500" dirty="0">
                <a:solidFill>
                  <a:schemeClr val="dk1"/>
                </a:solidFill>
              </a:rPr>
              <a:t>: First we calculate the processing time of a task = </a:t>
            </a:r>
            <a:r>
              <a:rPr lang="en-US" sz="1500" b="1" dirty="0">
                <a:solidFill>
                  <a:schemeClr val="dk1"/>
                </a:solidFill>
              </a:rPr>
              <a:t>TE(v</a:t>
            </a:r>
            <a:r>
              <a:rPr lang="en-US" sz="1500" b="1" baseline="-25000" dirty="0">
                <a:solidFill>
                  <a:schemeClr val="dk1"/>
                </a:solidFill>
              </a:rPr>
              <a:t>i</a:t>
            </a:r>
            <a:r>
              <a:rPr lang="en-US" sz="1500" b="1" dirty="0">
                <a:solidFill>
                  <a:schemeClr val="dk1"/>
                </a:solidFill>
              </a:rPr>
              <a:t>) + TC(v</a:t>
            </a:r>
            <a:r>
              <a:rPr lang="en-US" sz="1500" b="1" baseline="-25000" dirty="0">
                <a:solidFill>
                  <a:schemeClr val="dk1"/>
                </a:solidFill>
              </a:rPr>
              <a:t>i</a:t>
            </a:r>
            <a:r>
              <a:rPr lang="en-US" sz="1500" b="1" dirty="0">
                <a:solidFill>
                  <a:schemeClr val="dk1"/>
                </a:solidFill>
              </a:rPr>
              <a:t>), </a:t>
            </a:r>
            <a:r>
              <a:rPr lang="en-US" sz="1500" dirty="0">
                <a:solidFill>
                  <a:schemeClr val="dk1"/>
                </a:solidFill>
              </a:rPr>
              <a:t>and order the tasks in decreasing order of processing time</a:t>
            </a:r>
            <a:r>
              <a:rPr lang="en-US" sz="1500" b="1" dirty="0">
                <a:solidFill>
                  <a:schemeClr val="dk1"/>
                </a:solidFill>
              </a:rPr>
              <a:t>.</a:t>
            </a:r>
            <a:r>
              <a:rPr lang="en-US" sz="1500" dirty="0">
                <a:solidFill>
                  <a:schemeClr val="dk1"/>
                </a:solidFill>
              </a:rPr>
              <a:t>  A task is allocated to the VM satisfying the below equation, where the first ℓ (0 ≤ ℓ ≤ n) tasks are allocated based on the first equation and the remaining on the second. </a:t>
            </a:r>
            <a:endParaRPr sz="1500" dirty="0">
              <a:solidFill>
                <a:schemeClr val="dk1"/>
              </a:solidFill>
            </a:endParaRPr>
          </a:p>
          <a:p>
            <a:pPr marL="914400" marR="0" lvl="0" indent="0" algn="just" rtl="0">
              <a:lnSpc>
                <a:spcPct val="100000"/>
              </a:lnSpc>
              <a:spcBef>
                <a:spcPts val="0"/>
              </a:spcBef>
              <a:spcAft>
                <a:spcPts val="0"/>
              </a:spcAft>
              <a:buNone/>
            </a:pPr>
            <a:endParaRPr dirty="0">
              <a:solidFill>
                <a:schemeClr val="dk1"/>
              </a:solidFill>
            </a:endParaRPr>
          </a:p>
          <a:p>
            <a:pPr marL="0" marR="0" lvl="0" indent="0" algn="just" rtl="0">
              <a:lnSpc>
                <a:spcPct val="100000"/>
              </a:lnSpc>
              <a:spcBef>
                <a:spcPts val="0"/>
              </a:spcBef>
              <a:spcAft>
                <a:spcPts val="0"/>
              </a:spcAft>
              <a:buNone/>
            </a:pPr>
            <a:endParaRPr dirty="0">
              <a:solidFill>
                <a:schemeClr val="dk1"/>
              </a:solidFill>
            </a:endParaRPr>
          </a:p>
          <a:p>
            <a:pPr marL="457200" marR="0" lvl="0" indent="0" algn="just" rtl="0">
              <a:lnSpc>
                <a:spcPct val="100000"/>
              </a:lnSpc>
              <a:spcBef>
                <a:spcPts val="0"/>
              </a:spcBef>
              <a:spcAft>
                <a:spcPts val="0"/>
              </a:spcAft>
              <a:buNone/>
            </a:pPr>
            <a:endParaRPr sz="1800" b="0" i="0" u="none" strike="noStrike" cap="none" dirty="0">
              <a:solidFill>
                <a:srgbClr val="000000"/>
              </a:solidFill>
              <a:latin typeface="Times New Roman"/>
              <a:ea typeface="Times New Roman"/>
              <a:cs typeface="Times New Roman"/>
              <a:sym typeface="Times New Roman"/>
            </a:endParaRPr>
          </a:p>
          <a:p>
            <a:pPr marL="285750" marR="0" lvl="0" indent="-215900" algn="just" rtl="0">
              <a:lnSpc>
                <a:spcPct val="100000"/>
              </a:lnSpc>
              <a:spcBef>
                <a:spcPts val="0"/>
              </a:spcBef>
              <a:spcAft>
                <a:spcPts val="0"/>
              </a:spcAft>
              <a:buClr>
                <a:schemeClr val="dk1"/>
              </a:buClr>
              <a:buSzPts val="1100"/>
              <a:buFont typeface="Noto Sans"/>
              <a:buNone/>
            </a:pPr>
            <a:endParaRPr sz="1800" b="0" i="0" u="none" strike="noStrike" cap="none" dirty="0">
              <a:solidFill>
                <a:srgbClr val="000000"/>
              </a:solidFill>
              <a:latin typeface="Times New Roman"/>
              <a:ea typeface="Times New Roman"/>
              <a:cs typeface="Times New Roman"/>
              <a:sym typeface="Times New Roman"/>
            </a:endParaRPr>
          </a:p>
          <a:p>
            <a:pPr marL="285750" marR="0" lvl="0" indent="-215900" algn="just" rtl="0">
              <a:lnSpc>
                <a:spcPct val="100000"/>
              </a:lnSpc>
              <a:spcBef>
                <a:spcPts val="0"/>
              </a:spcBef>
              <a:spcAft>
                <a:spcPts val="0"/>
              </a:spcAft>
              <a:buClr>
                <a:schemeClr val="dk1"/>
              </a:buClr>
              <a:buSzPts val="1100"/>
              <a:buFont typeface="Noto Sans"/>
              <a:buNone/>
            </a:pPr>
            <a:endParaRPr sz="1800" b="0" i="0" u="none" strike="noStrike" cap="none" dirty="0">
              <a:solidFill>
                <a:srgbClr val="000000"/>
              </a:solidFill>
              <a:latin typeface="Times New Roman"/>
              <a:ea typeface="Times New Roman"/>
              <a:cs typeface="Times New Roman"/>
              <a:sym typeface="Times New Roman"/>
            </a:endParaRPr>
          </a:p>
          <a:p>
            <a:pPr marL="285750" marR="0" lvl="0" indent="-215900" algn="just" rtl="0">
              <a:lnSpc>
                <a:spcPct val="100000"/>
              </a:lnSpc>
              <a:spcBef>
                <a:spcPts val="0"/>
              </a:spcBef>
              <a:spcAft>
                <a:spcPts val="0"/>
              </a:spcAft>
              <a:buClr>
                <a:schemeClr val="dk1"/>
              </a:buClr>
              <a:buSzPts val="1100"/>
              <a:buFont typeface="Noto Sans"/>
              <a:buNone/>
            </a:pPr>
            <a:endParaRPr sz="1800" b="0" i="0" u="none" strike="noStrike" cap="none" dirty="0">
              <a:solidFill>
                <a:srgbClr val="000000"/>
              </a:solidFill>
              <a:latin typeface="Times New Roman"/>
              <a:ea typeface="Times New Roman"/>
              <a:cs typeface="Times New Roman"/>
              <a:sym typeface="Times New Roman"/>
            </a:endParaRPr>
          </a:p>
          <a:p>
            <a:pPr marL="285750" marR="0" lvl="0" indent="-215900" algn="just" rtl="0">
              <a:lnSpc>
                <a:spcPct val="100000"/>
              </a:lnSpc>
              <a:spcBef>
                <a:spcPts val="0"/>
              </a:spcBef>
              <a:spcAft>
                <a:spcPts val="0"/>
              </a:spcAft>
              <a:buClr>
                <a:schemeClr val="dk1"/>
              </a:buClr>
              <a:buSzPts val="1100"/>
              <a:buFont typeface="Noto Sans"/>
              <a:buNone/>
            </a:pPr>
            <a:endParaRPr sz="1800" b="0" i="0" u="none" strike="noStrike" cap="none" dirty="0">
              <a:solidFill>
                <a:srgbClr val="000000"/>
              </a:solidFill>
              <a:latin typeface="Times New Roman"/>
              <a:ea typeface="Times New Roman"/>
              <a:cs typeface="Times New Roman"/>
              <a:sym typeface="Times New Roman"/>
            </a:endParaRPr>
          </a:p>
        </p:txBody>
      </p:sp>
      <p:pic>
        <p:nvPicPr>
          <p:cNvPr id="134" name="Google Shape;134;g18b9bcebb72_1_1"/>
          <p:cNvPicPr preferRelativeResize="0"/>
          <p:nvPr/>
        </p:nvPicPr>
        <p:blipFill rotWithShape="1">
          <a:blip r:embed="rId3">
            <a:alphaModFix/>
          </a:blip>
          <a:srcRect l="41139" t="61924" r="34897" b="24174"/>
          <a:stretch/>
        </p:blipFill>
        <p:spPr>
          <a:xfrm>
            <a:off x="2291125" y="4905150"/>
            <a:ext cx="7642200" cy="1204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1c149392ac3_1_62"/>
          <p:cNvSpPr txBox="1">
            <a:spLocks noGrp="1"/>
          </p:cNvSpPr>
          <p:nvPr>
            <p:ph type="title"/>
          </p:nvPr>
        </p:nvSpPr>
        <p:spPr>
          <a:xfrm>
            <a:off x="0" y="258619"/>
            <a:ext cx="12192000" cy="785100"/>
          </a:xfrm>
          <a:prstGeom prst="rect">
            <a:avLst/>
          </a:prstGeom>
          <a:solidFill>
            <a:srgbClr val="1F3864"/>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Proposed Solution Approach - Flexibility</a:t>
            </a:r>
            <a:endParaRPr/>
          </a:p>
        </p:txBody>
      </p:sp>
      <p:sp>
        <p:nvSpPr>
          <p:cNvPr id="141" name="Google Shape;141;g1c149392ac3_1_62"/>
          <p:cNvSpPr txBox="1"/>
          <p:nvPr/>
        </p:nvSpPr>
        <p:spPr>
          <a:xfrm>
            <a:off x="110700" y="1252325"/>
            <a:ext cx="10914300" cy="29553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None/>
            </a:pPr>
            <a:endParaRPr sz="2000" b="0" i="0" u="none" strike="noStrike" cap="none" dirty="0">
              <a:solidFill>
                <a:srgbClr val="000000"/>
              </a:solidFill>
              <a:latin typeface="Times New Roman"/>
              <a:ea typeface="Times New Roman"/>
              <a:cs typeface="Times New Roman"/>
              <a:sym typeface="Times New Roman"/>
            </a:endParaRPr>
          </a:p>
          <a:p>
            <a:pPr marL="457200" marR="0" lvl="0" indent="-355600" algn="just" rtl="0">
              <a:lnSpc>
                <a:spcPct val="100000"/>
              </a:lnSpc>
              <a:spcBef>
                <a:spcPts val="0"/>
              </a:spcBef>
              <a:spcAft>
                <a:spcPts val="0"/>
              </a:spcAft>
              <a:buClr>
                <a:srgbClr val="000000"/>
              </a:buClr>
              <a:buSzPts val="2000"/>
              <a:buFont typeface="Times New Roman"/>
              <a:buChar char="➢"/>
            </a:pPr>
            <a:r>
              <a:rPr lang="en-US" sz="2000" dirty="0">
                <a:latin typeface="Times New Roman"/>
                <a:ea typeface="Times New Roman"/>
                <a:cs typeface="Times New Roman"/>
                <a:sym typeface="Times New Roman"/>
              </a:rPr>
              <a:t>Depending on which metric is more important, the weights can be adjusted accordingly. In this study, we give more importance to cost over makespan and reliability. The weights are thus chosen as: α1 = 0.8, β1 = 0.2 and α2 = 0.6, β2 = 0.2, γ2 = 0.2</a:t>
            </a:r>
            <a:endParaRPr sz="2000" dirty="0">
              <a:latin typeface="Times New Roman"/>
              <a:ea typeface="Times New Roman"/>
              <a:cs typeface="Times New Roman"/>
              <a:sym typeface="Times New Roman"/>
            </a:endParaRPr>
          </a:p>
          <a:p>
            <a:pPr marL="457200" marR="0" lvl="0" indent="-355600" algn="just" rtl="0">
              <a:lnSpc>
                <a:spcPct val="100000"/>
              </a:lnSpc>
              <a:spcBef>
                <a:spcPts val="0"/>
              </a:spcBef>
              <a:spcAft>
                <a:spcPts val="0"/>
              </a:spcAft>
              <a:buSzPts val="2000"/>
              <a:buFont typeface="Times New Roman"/>
              <a:buChar char="➢"/>
            </a:pPr>
            <a:r>
              <a:rPr lang="en-US" sz="2000" dirty="0">
                <a:latin typeface="Times New Roman"/>
                <a:ea typeface="Times New Roman"/>
                <a:cs typeface="Times New Roman"/>
                <a:sym typeface="Times New Roman"/>
              </a:rPr>
              <a:t>By varying the parameter ℓ, RDCWS generates a family of solutions. Depending on our requirements, we can choose the appropriate solution. For example, by choosing a small value of ℓ, we allocate more tasks based on finish time, hence improving makespan. Out of the family of solutions generated by RDCWS, we choose the one with minimum cost for comparison in our experiments.</a:t>
            </a:r>
            <a:endParaRPr sz="2000" dirty="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193c1dd7ca4_0_26"/>
          <p:cNvSpPr txBox="1">
            <a:spLocks noGrp="1"/>
          </p:cNvSpPr>
          <p:nvPr>
            <p:ph type="title"/>
          </p:nvPr>
        </p:nvSpPr>
        <p:spPr>
          <a:xfrm>
            <a:off x="0" y="258619"/>
            <a:ext cx="12192000" cy="785100"/>
          </a:xfrm>
          <a:prstGeom prst="rect">
            <a:avLst/>
          </a:prstGeom>
          <a:solidFill>
            <a:srgbClr val="1F3864"/>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Times New Roman"/>
              <a:buNone/>
            </a:pPr>
            <a:r>
              <a:rPr lang="en-US">
                <a:solidFill>
                  <a:srgbClr val="FFFFFF"/>
                </a:solidFill>
              </a:rPr>
              <a:t>Baseline Methods</a:t>
            </a:r>
            <a:endParaRPr>
              <a:solidFill>
                <a:srgbClr val="FFFFFF"/>
              </a:solidFill>
            </a:endParaRPr>
          </a:p>
        </p:txBody>
      </p:sp>
      <p:sp>
        <p:nvSpPr>
          <p:cNvPr id="148" name="Google Shape;148;g193c1dd7ca4_0_26"/>
          <p:cNvSpPr txBox="1"/>
          <p:nvPr/>
        </p:nvSpPr>
        <p:spPr>
          <a:xfrm>
            <a:off x="414130" y="1510912"/>
            <a:ext cx="10863600" cy="4293443"/>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15000"/>
              </a:lnSpc>
              <a:spcBef>
                <a:spcPts val="0"/>
              </a:spcBef>
              <a:spcAft>
                <a:spcPts val="0"/>
              </a:spcAft>
              <a:buClr>
                <a:srgbClr val="000000"/>
              </a:buClr>
              <a:buSzPts val="2000"/>
              <a:buFont typeface="Noto Sans"/>
              <a:buChar char="➢"/>
            </a:pPr>
            <a:r>
              <a:rPr lang="en-US" sz="2000" b="1" dirty="0">
                <a:solidFill>
                  <a:schemeClr val="dk1"/>
                </a:solidFill>
                <a:latin typeface="Times New Roman"/>
                <a:ea typeface="Times New Roman"/>
                <a:cs typeface="Times New Roman"/>
                <a:sym typeface="Times New Roman"/>
              </a:rPr>
              <a:t>Fault-tolerant Cost-Efficient workflow Scheduling Algorithm (FCWS) [4]</a:t>
            </a:r>
            <a:r>
              <a:rPr lang="en-US" sz="2000" b="1" i="0" u="none" strike="noStrike" cap="none" dirty="0">
                <a:solidFill>
                  <a:schemeClr val="dk1"/>
                </a:solidFill>
                <a:latin typeface="Times New Roman"/>
                <a:ea typeface="Times New Roman"/>
                <a:cs typeface="Times New Roman"/>
                <a:sym typeface="Times New Roman"/>
              </a:rPr>
              <a:t>:</a:t>
            </a:r>
            <a:r>
              <a:rPr lang="en-US" sz="2000" b="0" i="0" u="none" strike="noStrike" cap="none" dirty="0">
                <a:solidFill>
                  <a:schemeClr val="dk1"/>
                </a:solidFill>
                <a:latin typeface="Times New Roman"/>
                <a:ea typeface="Times New Roman"/>
                <a:cs typeface="Times New Roman"/>
                <a:sym typeface="Times New Roman"/>
              </a:rPr>
              <a:t> </a:t>
            </a:r>
            <a:r>
              <a:rPr lang="en-US" sz="2000" dirty="0">
                <a:solidFill>
                  <a:schemeClr val="dk1"/>
                </a:solidFill>
                <a:latin typeface="Times New Roman"/>
                <a:ea typeface="Times New Roman"/>
                <a:cs typeface="Times New Roman"/>
                <a:sym typeface="Times New Roman"/>
              </a:rPr>
              <a:t>This is a list-based scheduling that focuses on scheduling workflows on multi-cloud systems taking into account the makespan, cost and reliability. VMs are assigned based on a linear combination of cost and reliability. Fault-tolerance is based on hazard rate of the distribution used for reliability analysis. In our case of Poisson distribution, the condition for fault-tolerance used in FCWS algorithm does not apply, so we do not consider it. Also FCWS does not consider communication cost while assigning VMs, so we include it in the cost while assigning VMs.</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Times New Roman"/>
                <a:ea typeface="Times New Roman"/>
                <a:cs typeface="Times New Roman"/>
                <a:sym typeface="Times New Roman"/>
              </a:rPr>
              <a:t>  </a:t>
            </a:r>
            <a:endParaRPr sz="2000" b="0" i="0" u="none" strike="noStrike" cap="none" dirty="0">
              <a:solidFill>
                <a:schemeClr val="dk1"/>
              </a:solidFill>
              <a:latin typeface="Times New Roman"/>
              <a:ea typeface="Times New Roman"/>
              <a:cs typeface="Times New Roman"/>
              <a:sym typeface="Times New Roman"/>
            </a:endParaRPr>
          </a:p>
          <a:p>
            <a:pPr marL="285750" marR="0" lvl="0" indent="-285750" algn="just" rtl="0">
              <a:lnSpc>
                <a:spcPct val="115000"/>
              </a:lnSpc>
              <a:spcBef>
                <a:spcPts val="0"/>
              </a:spcBef>
              <a:spcAft>
                <a:spcPts val="0"/>
              </a:spcAft>
              <a:buClr>
                <a:schemeClr val="dk1"/>
              </a:buClr>
              <a:buSzPts val="2000"/>
              <a:buFont typeface="Times New Roman"/>
              <a:buChar char="➢"/>
            </a:pPr>
            <a:r>
              <a:rPr lang="en-US" sz="2000" b="1" dirty="0">
                <a:solidFill>
                  <a:schemeClr val="dk1"/>
                </a:solidFill>
                <a:latin typeface="Times New Roman"/>
                <a:ea typeface="Times New Roman"/>
                <a:cs typeface="Times New Roman"/>
                <a:sym typeface="Times New Roman"/>
              </a:rPr>
              <a:t>Fuzzy resource utilization (FR-MOS) [3]: </a:t>
            </a:r>
            <a:r>
              <a:rPr lang="en-US" sz="2000" dirty="0">
                <a:solidFill>
                  <a:schemeClr val="dk1"/>
                </a:solidFill>
                <a:latin typeface="Times New Roman"/>
                <a:ea typeface="Times New Roman"/>
                <a:cs typeface="Times New Roman"/>
                <a:sym typeface="Times New Roman"/>
              </a:rPr>
              <a:t>This is a particle-swarm optimization method for scheduling scientific workflows. The algorithm minimizes cost and makespan while considering reliability constraint calculated using fuzzy logic on resource utilization.</a:t>
            </a:r>
            <a:endParaRPr sz="2000" b="0" i="0" u="none" strike="noStrike" cap="none" dirty="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000"/>
              <a:buFont typeface="Arial"/>
              <a:buNone/>
            </a:pPr>
            <a:endParaRPr sz="20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4"/>
          <p:cNvSpPr txBox="1">
            <a:spLocks noGrp="1"/>
          </p:cNvSpPr>
          <p:nvPr>
            <p:ph type="title"/>
          </p:nvPr>
        </p:nvSpPr>
        <p:spPr>
          <a:xfrm>
            <a:off x="0" y="258619"/>
            <a:ext cx="12192000" cy="785091"/>
          </a:xfrm>
          <a:prstGeom prst="rect">
            <a:avLst/>
          </a:prstGeom>
          <a:solidFill>
            <a:srgbClr val="1F3864"/>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imes New Roman"/>
              <a:buNone/>
            </a:pPr>
            <a:r>
              <a:rPr lang="en-US"/>
              <a:t>Experimental Description</a:t>
            </a:r>
            <a:endParaRPr/>
          </a:p>
        </p:txBody>
      </p:sp>
      <p:sp>
        <p:nvSpPr>
          <p:cNvPr id="155" name="Google Shape;155;p14"/>
          <p:cNvSpPr txBox="1"/>
          <p:nvPr/>
        </p:nvSpPr>
        <p:spPr>
          <a:xfrm>
            <a:off x="370074" y="1238865"/>
            <a:ext cx="6669823" cy="4291860"/>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just" rtl="0">
              <a:lnSpc>
                <a:spcPct val="95000"/>
              </a:lnSpc>
              <a:spcBef>
                <a:spcPts val="0"/>
              </a:spcBef>
              <a:spcAft>
                <a:spcPts val="0"/>
              </a:spcAft>
              <a:buClr>
                <a:srgbClr val="6F6F74"/>
              </a:buClr>
              <a:buSzPts val="2224"/>
              <a:buFont typeface="Noto Sans"/>
              <a:buNone/>
            </a:pPr>
            <a:endParaRPr sz="1800" b="0" i="0" u="none" strike="noStrike" cap="none" dirty="0">
              <a:solidFill>
                <a:srgbClr val="000000"/>
              </a:solidFill>
              <a:latin typeface="Times New Roman"/>
              <a:ea typeface="Times New Roman"/>
              <a:cs typeface="Times New Roman"/>
              <a:sym typeface="Times New Roman"/>
            </a:endParaRPr>
          </a:p>
          <a:p>
            <a:pPr marL="464822" marR="0" lvl="0" indent="-371030" algn="just" rtl="0">
              <a:lnSpc>
                <a:spcPct val="95000"/>
              </a:lnSpc>
              <a:spcBef>
                <a:spcPts val="1600"/>
              </a:spcBef>
              <a:spcAft>
                <a:spcPts val="0"/>
              </a:spcAft>
              <a:buClr>
                <a:schemeClr val="dk1"/>
              </a:buClr>
              <a:buSzPts val="2000"/>
              <a:buFont typeface="Times New Roman"/>
              <a:buChar char="➢"/>
            </a:pPr>
            <a:r>
              <a:rPr lang="en-US" sz="1800" dirty="0">
                <a:latin typeface="Times New Roman"/>
                <a:ea typeface="Times New Roman"/>
                <a:cs typeface="Times New Roman"/>
                <a:sym typeface="Times New Roman"/>
              </a:rPr>
              <a:t>We two common workflows which are widely used in literature [3], [4], [6]. Each workflow is tested for two node sizes. The smaller size of each workflow is called Small (S), and the larger one is called Large (L).</a:t>
            </a:r>
            <a:endParaRPr sz="1800" dirty="0">
              <a:latin typeface="Times New Roman"/>
              <a:ea typeface="Times New Roman"/>
              <a:cs typeface="Times New Roman"/>
              <a:sym typeface="Times New Roman"/>
            </a:endParaRPr>
          </a:p>
          <a:p>
            <a:pPr marL="464822" marR="0" lvl="0" indent="-358330" algn="just" rtl="0">
              <a:lnSpc>
                <a:spcPct val="95000"/>
              </a:lnSpc>
              <a:spcBef>
                <a:spcPts val="1600"/>
              </a:spcBef>
              <a:spcAft>
                <a:spcPts val="0"/>
              </a:spcAft>
              <a:buSzPts val="1800"/>
              <a:buFont typeface="Times New Roman"/>
              <a:buChar char="➢"/>
            </a:pPr>
            <a:r>
              <a:rPr lang="en-US" sz="1800" dirty="0">
                <a:latin typeface="Times New Roman"/>
                <a:ea typeface="Times New Roman"/>
                <a:cs typeface="Times New Roman"/>
                <a:sym typeface="Times New Roman"/>
              </a:rPr>
              <a:t>Epigenomics: T</a:t>
            </a:r>
            <a:r>
              <a:rPr lang="en-US" sz="1800" dirty="0">
                <a:solidFill>
                  <a:srgbClr val="333333"/>
                </a:solidFill>
                <a:highlight>
                  <a:srgbClr val="FFFFFF"/>
                </a:highlight>
                <a:latin typeface="Times New Roman"/>
                <a:ea typeface="Times New Roman"/>
                <a:cs typeface="Times New Roman"/>
                <a:sym typeface="Times New Roman"/>
              </a:rPr>
              <a:t>he epigenomics workflow created by the USC Epigenome Center and the Pegasus Team is used to automate various operations in genome sequence processing. We consider n = 24, 100.</a:t>
            </a:r>
            <a:endParaRPr sz="1800" dirty="0">
              <a:latin typeface="Times New Roman"/>
              <a:ea typeface="Times New Roman"/>
              <a:cs typeface="Times New Roman"/>
              <a:sym typeface="Times New Roman"/>
            </a:endParaRPr>
          </a:p>
          <a:p>
            <a:pPr marL="464822" marR="0" lvl="0" indent="-358330" algn="just" rtl="0">
              <a:lnSpc>
                <a:spcPct val="95000"/>
              </a:lnSpc>
              <a:spcBef>
                <a:spcPts val="1600"/>
              </a:spcBef>
              <a:spcAft>
                <a:spcPts val="0"/>
              </a:spcAft>
              <a:buSzPts val="1800"/>
              <a:buFont typeface="Times New Roman"/>
              <a:buChar char="➢"/>
            </a:pPr>
            <a:r>
              <a:rPr lang="en-US" sz="1800" dirty="0">
                <a:latin typeface="Times New Roman"/>
                <a:ea typeface="Times New Roman"/>
                <a:cs typeface="Times New Roman"/>
                <a:sym typeface="Times New Roman"/>
              </a:rPr>
              <a:t>LIGO: </a:t>
            </a:r>
            <a:r>
              <a:rPr lang="en-US" sz="1800" dirty="0">
                <a:solidFill>
                  <a:srgbClr val="202124"/>
                </a:solidFill>
                <a:highlight>
                  <a:srgbClr val="FFFFFF"/>
                </a:highlight>
                <a:latin typeface="Times New Roman"/>
                <a:ea typeface="Times New Roman"/>
                <a:cs typeface="Times New Roman"/>
                <a:sym typeface="Times New Roman"/>
              </a:rPr>
              <a:t>LIGO was originally proposed as a means of detecting these gravitational waves. </a:t>
            </a:r>
            <a:r>
              <a:rPr lang="en-US" sz="1800" dirty="0">
                <a:solidFill>
                  <a:srgbClr val="333333"/>
                </a:solidFill>
                <a:highlight>
                  <a:srgbClr val="FFFFFF"/>
                </a:highlight>
                <a:latin typeface="Times New Roman"/>
                <a:ea typeface="Times New Roman"/>
                <a:cs typeface="Times New Roman"/>
                <a:sym typeface="Times New Roman"/>
              </a:rPr>
              <a:t>We consider n = 31, 100.</a:t>
            </a:r>
            <a:endParaRPr sz="1800" dirty="0">
              <a:solidFill>
                <a:srgbClr val="202124"/>
              </a:solidFill>
              <a:highlight>
                <a:srgbClr val="FFFFFF"/>
              </a:highlight>
              <a:latin typeface="Times New Roman"/>
              <a:ea typeface="Times New Roman"/>
              <a:cs typeface="Times New Roman"/>
              <a:sym typeface="Times New Roman"/>
            </a:endParaRPr>
          </a:p>
          <a:p>
            <a:pPr marL="464822" marR="0" lvl="0" indent="-371030" algn="just" rtl="0">
              <a:lnSpc>
                <a:spcPct val="95000"/>
              </a:lnSpc>
              <a:spcBef>
                <a:spcPts val="1600"/>
              </a:spcBef>
              <a:spcAft>
                <a:spcPts val="0"/>
              </a:spcAft>
              <a:buClr>
                <a:schemeClr val="dk1"/>
              </a:buClr>
              <a:buSzPts val="2000"/>
              <a:buFont typeface="Times New Roman"/>
              <a:buChar char="➢"/>
            </a:pPr>
            <a:r>
              <a:rPr lang="en-US" sz="1800" dirty="0">
                <a:latin typeface="Times New Roman"/>
                <a:ea typeface="Times New Roman"/>
                <a:cs typeface="Times New Roman"/>
                <a:sym typeface="Times New Roman"/>
              </a:rPr>
              <a:t>The structure of each workflow can be obtained in XML format from the website [31] as described in [32].</a:t>
            </a:r>
            <a:endParaRPr sz="1800" dirty="0">
              <a:latin typeface="Times New Roman"/>
              <a:ea typeface="Times New Roman"/>
              <a:cs typeface="Times New Roman"/>
              <a:sym typeface="Times New Roman"/>
            </a:endParaRPr>
          </a:p>
          <a:p>
            <a:pPr marL="464822" marR="0" lvl="0" indent="-358330" algn="just" rtl="0">
              <a:lnSpc>
                <a:spcPct val="95000"/>
              </a:lnSpc>
              <a:spcBef>
                <a:spcPts val="1600"/>
              </a:spcBef>
              <a:spcAft>
                <a:spcPts val="0"/>
              </a:spcAft>
              <a:buSzPts val="1800"/>
              <a:buFont typeface="Times New Roman"/>
              <a:buChar char="➢"/>
            </a:pPr>
            <a:r>
              <a:rPr lang="en-US" sz="1800" dirty="0">
                <a:latin typeface="Times New Roman"/>
                <a:ea typeface="Times New Roman"/>
                <a:cs typeface="Times New Roman"/>
                <a:sym typeface="Times New Roman"/>
              </a:rPr>
              <a:t>Remaining parameters of the multi-cloud system are chosen according to [4]. </a:t>
            </a:r>
            <a:endParaRPr sz="1800" dirty="0">
              <a:latin typeface="Times New Roman"/>
              <a:ea typeface="Times New Roman"/>
              <a:cs typeface="Times New Roman"/>
              <a:sym typeface="Times New Roman"/>
            </a:endParaRPr>
          </a:p>
        </p:txBody>
      </p:sp>
      <p:sp>
        <p:nvSpPr>
          <p:cNvPr id="156" name="Google Shape;156;p14"/>
          <p:cNvSpPr txBox="1"/>
          <p:nvPr/>
        </p:nvSpPr>
        <p:spPr>
          <a:xfrm flipH="1">
            <a:off x="7693521" y="3671454"/>
            <a:ext cx="38175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rgbClr val="000000"/>
                </a:solidFill>
                <a:latin typeface="Times New Roman"/>
                <a:ea typeface="Times New Roman"/>
                <a:cs typeface="Times New Roman"/>
                <a:sym typeface="Times New Roman"/>
              </a:rPr>
              <a:t> </a:t>
            </a:r>
            <a:r>
              <a:rPr lang="en-US" sz="1600" b="1" dirty="0">
                <a:latin typeface="Times New Roman"/>
                <a:ea typeface="Times New Roman"/>
                <a:cs typeface="Times New Roman"/>
                <a:sym typeface="Times New Roman"/>
              </a:rPr>
              <a:t>Epigenomics                             LIGO</a:t>
            </a:r>
            <a:endParaRPr sz="1600" b="0" i="0" u="none" strike="noStrike" cap="none" dirty="0">
              <a:solidFill>
                <a:srgbClr val="000000"/>
              </a:solidFill>
              <a:latin typeface="Times New Roman"/>
              <a:ea typeface="Times New Roman"/>
              <a:cs typeface="Times New Roman"/>
              <a:sym typeface="Times New Roman"/>
            </a:endParaRPr>
          </a:p>
        </p:txBody>
      </p:sp>
      <p:pic>
        <p:nvPicPr>
          <p:cNvPr id="158" name="Google Shape;158;p14"/>
          <p:cNvPicPr preferRelativeResize="0"/>
          <p:nvPr/>
        </p:nvPicPr>
        <p:blipFill rotWithShape="1">
          <a:blip r:embed="rId3">
            <a:alphaModFix/>
          </a:blip>
          <a:srcRect l="4852" t="43106" r="84603" b="23972"/>
          <a:stretch/>
        </p:blipFill>
        <p:spPr>
          <a:xfrm>
            <a:off x="7227050" y="1676075"/>
            <a:ext cx="2552525" cy="1829825"/>
          </a:xfrm>
          <a:prstGeom prst="rect">
            <a:avLst/>
          </a:prstGeom>
          <a:noFill/>
          <a:ln>
            <a:noFill/>
          </a:ln>
        </p:spPr>
      </p:pic>
      <p:pic>
        <p:nvPicPr>
          <p:cNvPr id="159" name="Google Shape;159;p14"/>
          <p:cNvPicPr preferRelativeResize="0"/>
          <p:nvPr/>
        </p:nvPicPr>
        <p:blipFill rotWithShape="1">
          <a:blip r:embed="rId4">
            <a:alphaModFix/>
          </a:blip>
          <a:srcRect l="3493" t="38873" r="74738" b="30254"/>
          <a:stretch/>
        </p:blipFill>
        <p:spPr>
          <a:xfrm>
            <a:off x="9502800" y="1714525"/>
            <a:ext cx="2260027" cy="17529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0" y="258619"/>
            <a:ext cx="12192000" cy="785091"/>
          </a:xfrm>
          <a:prstGeom prst="rect">
            <a:avLst/>
          </a:prstGeom>
          <a:solidFill>
            <a:srgbClr val="1F3864"/>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imes New Roman"/>
              <a:buNone/>
            </a:pPr>
            <a:r>
              <a:rPr lang="en-US"/>
              <a:t>Results</a:t>
            </a:r>
            <a:endParaRPr/>
          </a:p>
        </p:txBody>
      </p:sp>
      <p:sp>
        <p:nvSpPr>
          <p:cNvPr id="165" name="Google Shape;165;p18"/>
          <p:cNvSpPr txBox="1"/>
          <p:nvPr/>
        </p:nvSpPr>
        <p:spPr>
          <a:xfrm>
            <a:off x="152400" y="3258318"/>
            <a:ext cx="28554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61111"/>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(a) </a:t>
            </a:r>
            <a:r>
              <a:rPr lang="en-US" sz="1800">
                <a:solidFill>
                  <a:schemeClr val="dk1"/>
                </a:solidFill>
                <a:latin typeface="Times New Roman"/>
                <a:ea typeface="Times New Roman"/>
                <a:cs typeface="Times New Roman"/>
                <a:sym typeface="Times New Roman"/>
              </a:rPr>
              <a:t>Epigenomics</a:t>
            </a:r>
            <a:r>
              <a:rPr lang="en-US" sz="1800" b="0" i="0" u="none" strike="noStrike" cap="none">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Cost</a:t>
            </a:r>
            <a:r>
              <a:rPr lang="en-US" sz="1800" b="0" i="0" u="none" strike="noStrike" cap="none">
                <a:solidFill>
                  <a:schemeClr val="dk1"/>
                </a:solidFill>
                <a:latin typeface="Times New Roman"/>
                <a:ea typeface="Times New Roman"/>
                <a:cs typeface="Times New Roman"/>
                <a:sym typeface="Times New Roman"/>
              </a:rPr>
              <a:t>’</a:t>
            </a:r>
            <a:endParaRPr sz="1800" b="0" i="0" u="none" strike="noStrike" cap="none">
              <a:solidFill>
                <a:schemeClr val="dk1"/>
              </a:solidFill>
              <a:latin typeface="Times New Roman"/>
              <a:ea typeface="Times New Roman"/>
              <a:cs typeface="Times New Roman"/>
              <a:sym typeface="Times New Roman"/>
            </a:endParaRPr>
          </a:p>
        </p:txBody>
      </p:sp>
      <p:sp>
        <p:nvSpPr>
          <p:cNvPr id="166" name="Google Shape;166;p18"/>
          <p:cNvSpPr txBox="1"/>
          <p:nvPr/>
        </p:nvSpPr>
        <p:spPr>
          <a:xfrm>
            <a:off x="1694618" y="6295352"/>
            <a:ext cx="78054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61111"/>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Figure 1.</a:t>
            </a:r>
            <a:r>
              <a:rPr lang="en-US" sz="1800" b="0" i="0" u="none" strike="noStrike" cap="none">
                <a:solidFill>
                  <a:schemeClr val="dk1"/>
                </a:solidFill>
                <a:latin typeface="Times New Roman"/>
                <a:ea typeface="Times New Roman"/>
                <a:cs typeface="Times New Roman"/>
                <a:sym typeface="Times New Roman"/>
              </a:rPr>
              <a:t> No. of billboard slots Vs. Influence plots for all location type</a:t>
            </a:r>
            <a:endParaRPr sz="1800" b="0" i="0" u="none" strike="noStrike" cap="none">
              <a:solidFill>
                <a:schemeClr val="dk1"/>
              </a:solidFill>
              <a:latin typeface="Times New Roman"/>
              <a:ea typeface="Times New Roman"/>
              <a:cs typeface="Times New Roman"/>
              <a:sym typeface="Times New Roman"/>
            </a:endParaRPr>
          </a:p>
        </p:txBody>
      </p:sp>
      <p:sp>
        <p:nvSpPr>
          <p:cNvPr id="167" name="Google Shape;167;p18"/>
          <p:cNvSpPr txBox="1"/>
          <p:nvPr/>
        </p:nvSpPr>
        <p:spPr>
          <a:xfrm>
            <a:off x="4160838" y="3253149"/>
            <a:ext cx="28554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61111"/>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(b) </a:t>
            </a:r>
            <a:r>
              <a:rPr lang="en-US" sz="1800">
                <a:solidFill>
                  <a:schemeClr val="dk1"/>
                </a:solidFill>
                <a:latin typeface="Times New Roman"/>
                <a:ea typeface="Times New Roman"/>
                <a:cs typeface="Times New Roman"/>
                <a:sym typeface="Times New Roman"/>
              </a:rPr>
              <a:t>Epigenomics: ‘Makespan’</a:t>
            </a:r>
            <a:endParaRPr sz="1800" b="0" i="0" u="none" strike="noStrike" cap="none">
              <a:solidFill>
                <a:schemeClr val="dk1"/>
              </a:solidFill>
              <a:latin typeface="Times New Roman"/>
              <a:ea typeface="Times New Roman"/>
              <a:cs typeface="Times New Roman"/>
              <a:sym typeface="Times New Roman"/>
            </a:endParaRPr>
          </a:p>
        </p:txBody>
      </p:sp>
      <p:sp>
        <p:nvSpPr>
          <p:cNvPr id="168" name="Google Shape;168;p18"/>
          <p:cNvSpPr txBox="1"/>
          <p:nvPr/>
        </p:nvSpPr>
        <p:spPr>
          <a:xfrm>
            <a:off x="8228850" y="3260998"/>
            <a:ext cx="28554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61111"/>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(c) </a:t>
            </a:r>
            <a:r>
              <a:rPr lang="en-US" sz="1800">
                <a:solidFill>
                  <a:schemeClr val="dk1"/>
                </a:solidFill>
                <a:latin typeface="Times New Roman"/>
                <a:ea typeface="Times New Roman"/>
                <a:cs typeface="Times New Roman"/>
                <a:sym typeface="Times New Roman"/>
              </a:rPr>
              <a:t>Epigenomics: ‘Reliability’</a:t>
            </a:r>
            <a:endParaRPr sz="1800" b="0" i="0" u="none" strike="noStrike" cap="none">
              <a:solidFill>
                <a:schemeClr val="dk1"/>
              </a:solidFill>
              <a:latin typeface="Times New Roman"/>
              <a:ea typeface="Times New Roman"/>
              <a:cs typeface="Times New Roman"/>
              <a:sym typeface="Times New Roman"/>
            </a:endParaRPr>
          </a:p>
        </p:txBody>
      </p:sp>
      <p:sp>
        <p:nvSpPr>
          <p:cNvPr id="169" name="Google Shape;169;p18"/>
          <p:cNvSpPr txBox="1"/>
          <p:nvPr/>
        </p:nvSpPr>
        <p:spPr>
          <a:xfrm>
            <a:off x="244576" y="5858575"/>
            <a:ext cx="2855400" cy="430800"/>
          </a:xfrm>
          <a:prstGeom prst="rect">
            <a:avLst/>
          </a:prstGeom>
          <a:noFill/>
          <a:ln>
            <a:noFill/>
          </a:ln>
        </p:spPr>
        <p:txBody>
          <a:bodyPr spcFirstLastPara="1" wrap="square" lIns="91425" tIns="45700" rIns="91425" bIns="45700" anchor="t" anchorCtr="0">
            <a:spAutoFit/>
          </a:bodyPr>
          <a:lstStyle/>
          <a:p>
            <a:pPr marL="0" marR="0" lvl="0" indent="0" algn="l" rtl="0">
              <a:lnSpc>
                <a:spcPct val="61111"/>
              </a:lnSpc>
              <a:spcBef>
                <a:spcPts val="0"/>
              </a:spcBef>
              <a:spcAft>
                <a:spcPts val="0"/>
              </a:spcAft>
              <a:buClr>
                <a:srgbClr val="000000"/>
              </a:buClr>
              <a:buSzPts val="1800"/>
              <a:buFont typeface="Arial"/>
              <a:buNone/>
            </a:pPr>
            <a:r>
              <a:rPr lang="en-US" sz="1800" b="0" i="0" u="none" strike="noStrike" cap="none" dirty="0">
                <a:solidFill>
                  <a:schemeClr val="dk1"/>
                </a:solidFill>
                <a:latin typeface="Times New Roman"/>
                <a:ea typeface="Times New Roman"/>
                <a:cs typeface="Times New Roman"/>
                <a:sym typeface="Times New Roman"/>
              </a:rPr>
              <a:t>(d) </a:t>
            </a:r>
            <a:r>
              <a:rPr lang="en-US" sz="1800" dirty="0">
                <a:solidFill>
                  <a:schemeClr val="dk1"/>
                </a:solidFill>
                <a:latin typeface="Times New Roman"/>
                <a:ea typeface="Times New Roman"/>
                <a:cs typeface="Times New Roman"/>
                <a:sym typeface="Times New Roman"/>
              </a:rPr>
              <a:t>LIGO: ‘Cost’</a:t>
            </a:r>
            <a:endParaRPr sz="1800" b="0" i="0" u="none" strike="noStrike" cap="none" dirty="0">
              <a:solidFill>
                <a:schemeClr val="dk1"/>
              </a:solidFill>
              <a:latin typeface="Times New Roman"/>
              <a:ea typeface="Times New Roman"/>
              <a:cs typeface="Times New Roman"/>
              <a:sym typeface="Times New Roman"/>
            </a:endParaRPr>
          </a:p>
          <a:p>
            <a:pPr marL="0" marR="0" lvl="0" indent="0" algn="ctr" rtl="0">
              <a:lnSpc>
                <a:spcPct val="61111"/>
              </a:lnSpc>
              <a:spcBef>
                <a:spcPts val="0"/>
              </a:spcBef>
              <a:spcAft>
                <a:spcPts val="0"/>
              </a:spcAft>
              <a:buClr>
                <a:srgbClr val="000000"/>
              </a:buClr>
              <a:buSzPts val="1800"/>
              <a:buFont typeface="Arial"/>
              <a:buNone/>
            </a:pPr>
            <a:endParaRPr sz="1800" b="0" i="0" u="none" strike="noStrike" cap="none" dirty="0">
              <a:solidFill>
                <a:schemeClr val="dk1"/>
              </a:solidFill>
              <a:latin typeface="Times New Roman"/>
              <a:ea typeface="Times New Roman"/>
              <a:cs typeface="Times New Roman"/>
              <a:sym typeface="Times New Roman"/>
            </a:endParaRPr>
          </a:p>
        </p:txBody>
      </p:sp>
      <p:sp>
        <p:nvSpPr>
          <p:cNvPr id="170" name="Google Shape;170;p18"/>
          <p:cNvSpPr txBox="1"/>
          <p:nvPr/>
        </p:nvSpPr>
        <p:spPr>
          <a:xfrm>
            <a:off x="4169618" y="5899964"/>
            <a:ext cx="28554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61111"/>
              </a:lnSpc>
              <a:spcBef>
                <a:spcPts val="0"/>
              </a:spcBef>
              <a:spcAft>
                <a:spcPts val="0"/>
              </a:spcAft>
              <a:buClr>
                <a:srgbClr val="000000"/>
              </a:buClr>
              <a:buSzPts val="1800"/>
              <a:buFont typeface="Arial"/>
              <a:buNone/>
            </a:pPr>
            <a:r>
              <a:rPr lang="en-US" sz="1800" b="0" i="0" u="none" strike="noStrike" cap="none" dirty="0">
                <a:solidFill>
                  <a:schemeClr val="dk1"/>
                </a:solidFill>
                <a:latin typeface="Times New Roman"/>
                <a:ea typeface="Times New Roman"/>
                <a:cs typeface="Times New Roman"/>
                <a:sym typeface="Times New Roman"/>
              </a:rPr>
              <a:t>(e) </a:t>
            </a:r>
            <a:r>
              <a:rPr lang="en-US" sz="1800" dirty="0">
                <a:solidFill>
                  <a:schemeClr val="dk1"/>
                </a:solidFill>
                <a:latin typeface="Times New Roman"/>
                <a:ea typeface="Times New Roman"/>
                <a:cs typeface="Times New Roman"/>
                <a:sym typeface="Times New Roman"/>
              </a:rPr>
              <a:t>LIGO: ‘Makespan’</a:t>
            </a:r>
            <a:endParaRPr sz="1800" b="0" i="0" u="none" strike="noStrike" cap="none" dirty="0">
              <a:solidFill>
                <a:schemeClr val="dk1"/>
              </a:solidFill>
              <a:latin typeface="Times New Roman"/>
              <a:ea typeface="Times New Roman"/>
              <a:cs typeface="Times New Roman"/>
              <a:sym typeface="Times New Roman"/>
            </a:endParaRPr>
          </a:p>
        </p:txBody>
      </p:sp>
      <p:sp>
        <p:nvSpPr>
          <p:cNvPr id="171" name="Google Shape;171;p18"/>
          <p:cNvSpPr txBox="1"/>
          <p:nvPr/>
        </p:nvSpPr>
        <p:spPr>
          <a:xfrm>
            <a:off x="8169276" y="5858575"/>
            <a:ext cx="28554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61111"/>
              </a:lnSpc>
              <a:spcBef>
                <a:spcPts val="0"/>
              </a:spcBef>
              <a:spcAft>
                <a:spcPts val="0"/>
              </a:spcAft>
              <a:buClr>
                <a:srgbClr val="000000"/>
              </a:buClr>
              <a:buSzPts val="1800"/>
              <a:buFont typeface="Arial"/>
              <a:buNone/>
            </a:pPr>
            <a:r>
              <a:rPr lang="en-US" sz="1800" b="0" i="0" u="none" strike="noStrike" cap="none" dirty="0">
                <a:solidFill>
                  <a:schemeClr val="dk1"/>
                </a:solidFill>
                <a:latin typeface="Times New Roman"/>
                <a:ea typeface="Times New Roman"/>
                <a:cs typeface="Times New Roman"/>
                <a:sym typeface="Times New Roman"/>
              </a:rPr>
              <a:t>(f) </a:t>
            </a:r>
            <a:r>
              <a:rPr lang="en-US" sz="1800" dirty="0">
                <a:solidFill>
                  <a:schemeClr val="dk1"/>
                </a:solidFill>
                <a:latin typeface="Times New Roman"/>
                <a:ea typeface="Times New Roman"/>
                <a:cs typeface="Times New Roman"/>
                <a:sym typeface="Times New Roman"/>
              </a:rPr>
              <a:t>LIGO: ‘Reliability’</a:t>
            </a:r>
            <a:endParaRPr sz="1800" b="0" i="0" u="none" strike="noStrike" cap="none" dirty="0">
              <a:solidFill>
                <a:schemeClr val="dk1"/>
              </a:solidFill>
              <a:latin typeface="Times New Roman"/>
              <a:ea typeface="Times New Roman"/>
              <a:cs typeface="Times New Roman"/>
              <a:sym typeface="Times New Roman"/>
            </a:endParaRPr>
          </a:p>
        </p:txBody>
      </p:sp>
      <p:pic>
        <p:nvPicPr>
          <p:cNvPr id="173" name="Google Shape;173;p18"/>
          <p:cNvPicPr preferRelativeResize="0"/>
          <p:nvPr/>
        </p:nvPicPr>
        <p:blipFill rotWithShape="1">
          <a:blip r:embed="rId3">
            <a:alphaModFix/>
          </a:blip>
          <a:srcRect l="22796" t="33426" r="36833" b="17791"/>
          <a:stretch/>
        </p:blipFill>
        <p:spPr>
          <a:xfrm>
            <a:off x="244575" y="1262150"/>
            <a:ext cx="2953776" cy="1777750"/>
          </a:xfrm>
          <a:prstGeom prst="rect">
            <a:avLst/>
          </a:prstGeom>
          <a:noFill/>
          <a:ln>
            <a:noFill/>
          </a:ln>
        </p:spPr>
      </p:pic>
      <p:pic>
        <p:nvPicPr>
          <p:cNvPr id="174" name="Google Shape;174;p18"/>
          <p:cNvPicPr preferRelativeResize="0"/>
          <p:nvPr/>
        </p:nvPicPr>
        <p:blipFill rotWithShape="1">
          <a:blip r:embed="rId4">
            <a:alphaModFix/>
          </a:blip>
          <a:srcRect l="28058" t="31723" r="34338" b="18017"/>
          <a:stretch/>
        </p:blipFill>
        <p:spPr>
          <a:xfrm>
            <a:off x="4062475" y="1259550"/>
            <a:ext cx="2953776" cy="1777750"/>
          </a:xfrm>
          <a:prstGeom prst="rect">
            <a:avLst/>
          </a:prstGeom>
          <a:noFill/>
          <a:ln>
            <a:noFill/>
          </a:ln>
        </p:spPr>
      </p:pic>
      <p:pic>
        <p:nvPicPr>
          <p:cNvPr id="175" name="Google Shape;175;p18"/>
          <p:cNvPicPr preferRelativeResize="0"/>
          <p:nvPr/>
        </p:nvPicPr>
        <p:blipFill rotWithShape="1">
          <a:blip r:embed="rId5">
            <a:alphaModFix/>
          </a:blip>
          <a:srcRect l="34982" t="32460" r="27599" b="18757"/>
          <a:stretch/>
        </p:blipFill>
        <p:spPr>
          <a:xfrm>
            <a:off x="8228850" y="1263475"/>
            <a:ext cx="2953776" cy="1777750"/>
          </a:xfrm>
          <a:prstGeom prst="rect">
            <a:avLst/>
          </a:prstGeom>
          <a:noFill/>
          <a:ln>
            <a:noFill/>
          </a:ln>
        </p:spPr>
      </p:pic>
      <p:pic>
        <p:nvPicPr>
          <p:cNvPr id="176" name="Google Shape;176;p18"/>
          <p:cNvPicPr preferRelativeResize="0"/>
          <p:nvPr/>
        </p:nvPicPr>
        <p:blipFill rotWithShape="1">
          <a:blip r:embed="rId6">
            <a:alphaModFix/>
          </a:blip>
          <a:srcRect l="45102" t="21884" r="17894" b="21213"/>
          <a:stretch/>
        </p:blipFill>
        <p:spPr>
          <a:xfrm>
            <a:off x="415200" y="3641538"/>
            <a:ext cx="2855400" cy="2095424"/>
          </a:xfrm>
          <a:prstGeom prst="rect">
            <a:avLst/>
          </a:prstGeom>
          <a:noFill/>
          <a:ln>
            <a:noFill/>
          </a:ln>
        </p:spPr>
      </p:pic>
      <p:pic>
        <p:nvPicPr>
          <p:cNvPr id="177" name="Google Shape;177;p18"/>
          <p:cNvPicPr preferRelativeResize="0"/>
          <p:nvPr/>
        </p:nvPicPr>
        <p:blipFill rotWithShape="1">
          <a:blip r:embed="rId7">
            <a:alphaModFix/>
          </a:blip>
          <a:srcRect l="37579" t="27726" r="27726" b="20534"/>
          <a:stretch/>
        </p:blipFill>
        <p:spPr>
          <a:xfrm>
            <a:off x="4206925" y="3730600"/>
            <a:ext cx="2855400" cy="2095400"/>
          </a:xfrm>
          <a:prstGeom prst="rect">
            <a:avLst/>
          </a:prstGeom>
          <a:noFill/>
          <a:ln>
            <a:noFill/>
          </a:ln>
        </p:spPr>
      </p:pic>
      <p:pic>
        <p:nvPicPr>
          <p:cNvPr id="178" name="Google Shape;178;p18"/>
          <p:cNvPicPr preferRelativeResize="0"/>
          <p:nvPr/>
        </p:nvPicPr>
        <p:blipFill rotWithShape="1">
          <a:blip r:embed="rId8">
            <a:alphaModFix/>
          </a:blip>
          <a:srcRect l="46332" t="29527" r="17046" b="20509"/>
          <a:stretch/>
        </p:blipFill>
        <p:spPr>
          <a:xfrm>
            <a:off x="8327225" y="3730600"/>
            <a:ext cx="2855400" cy="20063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2"/>
          <p:cNvSpPr txBox="1">
            <a:spLocks noGrp="1"/>
          </p:cNvSpPr>
          <p:nvPr>
            <p:ph type="title"/>
          </p:nvPr>
        </p:nvSpPr>
        <p:spPr>
          <a:xfrm>
            <a:off x="0" y="258619"/>
            <a:ext cx="12192000" cy="785091"/>
          </a:xfrm>
          <a:prstGeom prst="rect">
            <a:avLst/>
          </a:prstGeom>
          <a:solidFill>
            <a:srgbClr val="1F3864"/>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imes New Roman"/>
              <a:buNone/>
            </a:pPr>
            <a:r>
              <a:rPr lang="en-US"/>
              <a:t>Conclusion &amp; Future work</a:t>
            </a:r>
            <a:endParaRPr/>
          </a:p>
        </p:txBody>
      </p:sp>
      <p:sp>
        <p:nvSpPr>
          <p:cNvPr id="184" name="Google Shape;184;p22"/>
          <p:cNvSpPr txBox="1"/>
          <p:nvPr/>
        </p:nvSpPr>
        <p:spPr>
          <a:xfrm>
            <a:off x="466750" y="1293075"/>
            <a:ext cx="9947700" cy="5294100"/>
          </a:xfrm>
          <a:prstGeom prst="rect">
            <a:avLst/>
          </a:prstGeom>
          <a:noFill/>
          <a:ln>
            <a:noFill/>
          </a:ln>
        </p:spPr>
        <p:txBody>
          <a:bodyPr spcFirstLastPara="1" wrap="square" lIns="91425" tIns="45700" rIns="91425" bIns="45700" anchor="t" anchorCtr="0">
            <a:normAutofit/>
          </a:bodyPr>
          <a:lstStyle/>
          <a:p>
            <a:pPr marL="182880" marR="0" lvl="0" indent="-182880" algn="just" rtl="0">
              <a:lnSpc>
                <a:spcPct val="115000"/>
              </a:lnSpc>
              <a:spcBef>
                <a:spcPts val="0"/>
              </a:spcBef>
              <a:spcAft>
                <a:spcPts val="0"/>
              </a:spcAft>
              <a:buClr>
                <a:srgbClr val="000000"/>
              </a:buClr>
              <a:buSzPts val="2000"/>
              <a:buFont typeface="Times New Roman"/>
              <a:buChar char="➢"/>
            </a:pPr>
            <a:r>
              <a:rPr lang="en-US" sz="2000" dirty="0">
                <a:latin typeface="Times New Roman"/>
                <a:ea typeface="Times New Roman"/>
                <a:cs typeface="Times New Roman"/>
                <a:sym typeface="Times New Roman"/>
              </a:rPr>
              <a:t>In this paper, we have studied the problem of scheduling a scientific workflow in a multi-cloud system where the goal is to minimize the makespan, cost and to maximize reliability.</a:t>
            </a:r>
            <a:endParaRPr sz="1400" b="0" i="0" u="none" strike="noStrike" cap="none" dirty="0">
              <a:solidFill>
                <a:srgbClr val="000000"/>
              </a:solidFill>
              <a:latin typeface="Arial"/>
              <a:ea typeface="Arial"/>
              <a:cs typeface="Arial"/>
              <a:sym typeface="Arial"/>
            </a:endParaRPr>
          </a:p>
          <a:p>
            <a:pPr marL="0" marR="0" lvl="0" indent="0" algn="just" rtl="0">
              <a:lnSpc>
                <a:spcPct val="30000"/>
              </a:lnSpc>
              <a:spcBef>
                <a:spcPts val="0"/>
              </a:spcBef>
              <a:spcAft>
                <a:spcPts val="0"/>
              </a:spcAft>
              <a:buClr>
                <a:srgbClr val="000000"/>
              </a:buClr>
              <a:buSzPts val="2000"/>
              <a:buFont typeface="Arial"/>
              <a:buNone/>
            </a:pPr>
            <a:endParaRPr sz="2000" b="0" i="0" u="none" strike="noStrike" cap="none" dirty="0">
              <a:solidFill>
                <a:srgbClr val="000000"/>
              </a:solidFill>
              <a:latin typeface="Times New Roman"/>
              <a:ea typeface="Times New Roman"/>
              <a:cs typeface="Times New Roman"/>
              <a:sym typeface="Times New Roman"/>
            </a:endParaRPr>
          </a:p>
          <a:p>
            <a:pPr marL="182880" marR="0" lvl="0" indent="-182880" algn="just" rtl="0">
              <a:lnSpc>
                <a:spcPct val="115000"/>
              </a:lnSpc>
              <a:spcBef>
                <a:spcPts val="0"/>
              </a:spcBef>
              <a:spcAft>
                <a:spcPts val="0"/>
              </a:spcAft>
              <a:buClr>
                <a:srgbClr val="000000"/>
              </a:buClr>
              <a:buSzPts val="2000"/>
              <a:buFont typeface="Times New Roman"/>
              <a:buChar char="➢"/>
            </a:pPr>
            <a:r>
              <a:rPr lang="en-US" sz="2000" dirty="0">
                <a:latin typeface="Times New Roman"/>
                <a:ea typeface="Times New Roman"/>
                <a:cs typeface="Times New Roman"/>
                <a:sym typeface="Times New Roman"/>
              </a:rPr>
              <a:t>We have proposed a complete systems model that integrates communication costs, different billing mechanisms, sustained use discounts and done the task reliability analysis. </a:t>
            </a:r>
            <a:endParaRPr sz="1400" b="0" i="0" u="none" strike="noStrike" cap="none" dirty="0">
              <a:solidFill>
                <a:srgbClr val="000000"/>
              </a:solidFill>
              <a:latin typeface="Arial"/>
              <a:ea typeface="Arial"/>
              <a:cs typeface="Arial"/>
              <a:sym typeface="Arial"/>
            </a:endParaRPr>
          </a:p>
          <a:p>
            <a:pPr marL="0" marR="0" lvl="0" indent="0" algn="just" rtl="0">
              <a:lnSpc>
                <a:spcPct val="30000"/>
              </a:lnSpc>
              <a:spcBef>
                <a:spcPts val="0"/>
              </a:spcBef>
              <a:spcAft>
                <a:spcPts val="0"/>
              </a:spcAft>
              <a:buClr>
                <a:srgbClr val="000000"/>
              </a:buClr>
              <a:buSzPts val="2000"/>
              <a:buFont typeface="Arial"/>
              <a:buNone/>
            </a:pPr>
            <a:endParaRPr sz="20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30000"/>
              </a:lnSpc>
              <a:spcBef>
                <a:spcPts val="0"/>
              </a:spcBef>
              <a:spcAft>
                <a:spcPts val="0"/>
              </a:spcAft>
              <a:buClr>
                <a:srgbClr val="000000"/>
              </a:buClr>
              <a:buSzPts val="2000"/>
              <a:buFont typeface="Arial"/>
              <a:buNone/>
            </a:pPr>
            <a:endParaRPr sz="2000" b="0" i="0" u="none" strike="noStrike" cap="none" dirty="0">
              <a:solidFill>
                <a:srgbClr val="000000"/>
              </a:solidFill>
              <a:latin typeface="Times New Roman"/>
              <a:ea typeface="Times New Roman"/>
              <a:cs typeface="Times New Roman"/>
              <a:sym typeface="Times New Roman"/>
            </a:endParaRPr>
          </a:p>
          <a:p>
            <a:pPr marL="182880" marR="0" lvl="0" indent="-182880" algn="just" rtl="0">
              <a:lnSpc>
                <a:spcPct val="115000"/>
              </a:lnSpc>
              <a:spcBef>
                <a:spcPts val="0"/>
              </a:spcBef>
              <a:spcAft>
                <a:spcPts val="0"/>
              </a:spcAft>
              <a:buClr>
                <a:srgbClr val="000000"/>
              </a:buClr>
              <a:buSzPts val="2000"/>
              <a:buFont typeface="Times New Roman"/>
              <a:buChar char="➢"/>
            </a:pPr>
            <a:r>
              <a:rPr lang="en-US" sz="2000" dirty="0">
                <a:latin typeface="Times New Roman"/>
                <a:ea typeface="Times New Roman"/>
                <a:cs typeface="Times New Roman"/>
                <a:sym typeface="Times New Roman"/>
              </a:rPr>
              <a:t>To solve this problem we have designed a list scheduling approach that allocates tasks based on rent time. </a:t>
            </a:r>
            <a:endParaRPr sz="20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30000"/>
              </a:lnSpc>
              <a:spcBef>
                <a:spcPts val="0"/>
              </a:spcBef>
              <a:spcAft>
                <a:spcPts val="0"/>
              </a:spcAft>
              <a:buClr>
                <a:srgbClr val="000000"/>
              </a:buClr>
              <a:buSzPts val="2000"/>
              <a:buFont typeface="Arial"/>
              <a:buNone/>
            </a:pPr>
            <a:endParaRPr sz="2000" b="0" i="0" u="none" strike="noStrike" cap="none" dirty="0">
              <a:solidFill>
                <a:srgbClr val="000000"/>
              </a:solidFill>
              <a:latin typeface="Times New Roman"/>
              <a:ea typeface="Times New Roman"/>
              <a:cs typeface="Times New Roman"/>
              <a:sym typeface="Times New Roman"/>
            </a:endParaRPr>
          </a:p>
          <a:p>
            <a:pPr marL="182880" marR="0" lvl="0" indent="-182880" algn="just" rtl="0">
              <a:lnSpc>
                <a:spcPct val="115000"/>
              </a:lnSpc>
              <a:spcBef>
                <a:spcPts val="0"/>
              </a:spcBef>
              <a:spcAft>
                <a:spcPts val="0"/>
              </a:spcAft>
              <a:buClr>
                <a:srgbClr val="000000"/>
              </a:buClr>
              <a:buSzPts val="2000"/>
              <a:buFont typeface="Times New Roman"/>
              <a:buChar char="➢"/>
            </a:pPr>
            <a:r>
              <a:rPr lang="en-US" sz="2000" dirty="0">
                <a:latin typeface="Times New Roman"/>
                <a:ea typeface="Times New Roman"/>
                <a:cs typeface="Times New Roman"/>
                <a:sym typeface="Times New Roman"/>
              </a:rPr>
              <a:t>In the future we will try to include more practical concerns such as security and load balance.</a:t>
            </a:r>
            <a:endParaRPr sz="2000" b="0" i="0" u="none" strike="noStrike" cap="none" dirty="0">
              <a:solidFill>
                <a:srgbClr val="000000"/>
              </a:solidFill>
              <a:latin typeface="Times New Roman"/>
              <a:ea typeface="Times New Roman"/>
              <a:cs typeface="Times New Roman"/>
              <a:sym typeface="Times New Roman"/>
            </a:endParaRPr>
          </a:p>
          <a:p>
            <a:pPr marL="93982" marR="0" lvl="0" indent="0" algn="just" rtl="0">
              <a:lnSpc>
                <a:spcPct val="115000"/>
              </a:lnSpc>
              <a:spcBef>
                <a:spcPts val="1600"/>
              </a:spcBef>
              <a:spcAft>
                <a:spcPts val="0"/>
              </a:spcAft>
              <a:buClr>
                <a:srgbClr val="6F6F74"/>
              </a:buClr>
              <a:buSzPts val="1600"/>
              <a:buFont typeface="Noto Sans"/>
              <a:buNone/>
            </a:pPr>
            <a:endParaRPr sz="20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1"/>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3"/>
          <p:cNvSpPr txBox="1">
            <a:spLocks noGrp="1"/>
          </p:cNvSpPr>
          <p:nvPr>
            <p:ph type="title"/>
          </p:nvPr>
        </p:nvSpPr>
        <p:spPr>
          <a:xfrm>
            <a:off x="0" y="258619"/>
            <a:ext cx="12192000" cy="785091"/>
          </a:xfrm>
          <a:prstGeom prst="rect">
            <a:avLst/>
          </a:prstGeom>
          <a:solidFill>
            <a:srgbClr val="1F3864"/>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imes New Roman"/>
              <a:buNone/>
            </a:pPr>
            <a:r>
              <a:rPr lang="en-US"/>
              <a:t>References</a:t>
            </a:r>
            <a:endParaRPr/>
          </a:p>
        </p:txBody>
      </p:sp>
      <p:sp>
        <p:nvSpPr>
          <p:cNvPr id="191" name="Google Shape;191;p23"/>
          <p:cNvSpPr txBox="1">
            <a:spLocks noGrp="1"/>
          </p:cNvSpPr>
          <p:nvPr>
            <p:ph type="body" idx="1"/>
          </p:nvPr>
        </p:nvSpPr>
        <p:spPr>
          <a:xfrm>
            <a:off x="311034" y="1259841"/>
            <a:ext cx="11569932" cy="5394960"/>
          </a:xfrm>
          <a:prstGeom prst="rect">
            <a:avLst/>
          </a:prstGeom>
          <a:noFill/>
          <a:ln>
            <a:noFill/>
          </a:ln>
        </p:spPr>
        <p:txBody>
          <a:bodyPr spcFirstLastPara="1" wrap="square" lIns="91425" tIns="45700" rIns="91425" bIns="45700" anchor="t" anchorCtr="0">
            <a:normAutofit lnSpcReduction="10000"/>
          </a:bodyPr>
          <a:lstStyle/>
          <a:p>
            <a:pPr marL="514350" lvl="0" indent="-514350" algn="just" rtl="0">
              <a:lnSpc>
                <a:spcPct val="100000"/>
              </a:lnSpc>
              <a:spcBef>
                <a:spcPts val="0"/>
              </a:spcBef>
              <a:spcAft>
                <a:spcPts val="0"/>
              </a:spcAft>
              <a:buClr>
                <a:srgbClr val="000000"/>
              </a:buClr>
              <a:buSzPts val="2000"/>
              <a:buFont typeface="Calibri"/>
              <a:buAutoNum type="arabicPeriod"/>
            </a:pPr>
            <a:r>
              <a:rPr lang="en-IN" sz="1400" dirty="0"/>
              <a:t>T. Mastelic, A. Oleksiak, H. Claussen, I. Brandic, J.-M. Pierson, and A. V. Vasilakos, “Cloud computing: Survey on energy efficiency,” </a:t>
            </a:r>
            <a:r>
              <a:rPr lang="en-IN" sz="1400" dirty="0" err="1"/>
              <a:t>Acm</a:t>
            </a:r>
            <a:r>
              <a:rPr lang="en-IN" sz="1400" dirty="0"/>
              <a:t> computing surveys (csur), vol. 47, no. 2, pp. 1–36, 2014.</a:t>
            </a:r>
          </a:p>
          <a:p>
            <a:pPr marL="514350" lvl="0" indent="-514350" algn="just" rtl="0">
              <a:lnSpc>
                <a:spcPct val="100000"/>
              </a:lnSpc>
              <a:spcBef>
                <a:spcPts val="0"/>
              </a:spcBef>
              <a:spcAft>
                <a:spcPts val="0"/>
              </a:spcAft>
              <a:buClr>
                <a:srgbClr val="000000"/>
              </a:buClr>
              <a:buSzPts val="2000"/>
              <a:buFont typeface="Calibri"/>
              <a:buAutoNum type="arabicPeriod"/>
            </a:pPr>
            <a:r>
              <a:rPr lang="en-IN" sz="1400" dirty="0"/>
              <a:t>X. Zhou, G. Zhang, J. Sun, J. Zhou, T. Wei, and S. Hu, “Minimizing cost and makespan for workflow scheduling in cloud using fuzzy dominance sort based heft,” Future Generation Computer Systems, vol. 93, pp. 278– 289, 2019.</a:t>
            </a:r>
          </a:p>
          <a:p>
            <a:pPr marL="514350" lvl="0" indent="-514350" algn="just" rtl="0">
              <a:lnSpc>
                <a:spcPct val="100000"/>
              </a:lnSpc>
              <a:spcBef>
                <a:spcPts val="0"/>
              </a:spcBef>
              <a:spcAft>
                <a:spcPts val="0"/>
              </a:spcAft>
              <a:buClr>
                <a:srgbClr val="000000"/>
              </a:buClr>
              <a:buSzPts val="2000"/>
              <a:buFont typeface="Calibri"/>
              <a:buAutoNum type="arabicPeriod"/>
            </a:pPr>
            <a:r>
              <a:rPr lang="en-IN" sz="1400" dirty="0"/>
              <a:t>M. Farid, R. Latip, M. Hussin, and N. A. W. A. Hamid, “Scheduling scientific workflow using multi-objective algorithm with fuzzy resource utilization in multi-cloud environment,” IEEE Access, vol. 8, pp. 24 309– 24 322, 2020</a:t>
            </a:r>
          </a:p>
          <a:p>
            <a:pPr marL="514350" lvl="0" indent="-514350" algn="just" rtl="0">
              <a:lnSpc>
                <a:spcPct val="100000"/>
              </a:lnSpc>
              <a:spcBef>
                <a:spcPts val="0"/>
              </a:spcBef>
              <a:spcAft>
                <a:spcPts val="0"/>
              </a:spcAft>
              <a:buClr>
                <a:srgbClr val="000000"/>
              </a:buClr>
              <a:buSzPts val="2000"/>
              <a:buFont typeface="Calibri"/>
              <a:buAutoNum type="arabicPeriod"/>
            </a:pPr>
            <a:r>
              <a:rPr lang="en-US" sz="1400" dirty="0"/>
              <a:t>X. Tang, “Reliability-aware cost-efficient scientific workflows scheduling strategy on multi-cloud systems,” IEEE Transactions on Cloud Computing, 2021.</a:t>
            </a:r>
          </a:p>
          <a:p>
            <a:pPr marL="514350" lvl="0" indent="-514350" algn="just" rtl="0">
              <a:lnSpc>
                <a:spcPct val="100000"/>
              </a:lnSpc>
              <a:spcBef>
                <a:spcPts val="0"/>
              </a:spcBef>
              <a:spcAft>
                <a:spcPts val="0"/>
              </a:spcAft>
              <a:buClr>
                <a:srgbClr val="000000"/>
              </a:buClr>
              <a:buSzPts val="2000"/>
              <a:buFont typeface="Calibri"/>
              <a:buAutoNum type="arabicPeriod"/>
            </a:pPr>
            <a:r>
              <a:rPr lang="en-US" sz="1400" dirty="0"/>
              <a:t>L. Han, L.-C. Canon, H. Casanova, Y. Robert, and F. Vivien, “Checkpointing workflows for fail-stop errors,” IEEE Transactions on Computers, vol. 67, no. 8, pp. 1105–1120, 2018.</a:t>
            </a:r>
          </a:p>
          <a:p>
            <a:pPr marL="514350" lvl="0" indent="-514350" algn="just" rtl="0">
              <a:lnSpc>
                <a:spcPct val="100000"/>
              </a:lnSpc>
              <a:spcBef>
                <a:spcPts val="0"/>
              </a:spcBef>
              <a:spcAft>
                <a:spcPts val="0"/>
              </a:spcAft>
              <a:buClr>
                <a:srgbClr val="000000"/>
              </a:buClr>
              <a:buSzPts val="2000"/>
              <a:buFont typeface="Calibri"/>
              <a:buAutoNum type="arabicPeriod"/>
            </a:pPr>
            <a:r>
              <a:rPr lang="en-US" sz="1400" dirty="0"/>
              <a:t>Z. Wen, J. Cała, P. Watson, and A. Romanovsky, “Cost effective, reliable and secure workflow deployment over federated clouds,” IEEE Transactions on Services Computing, vol. 10, no. 6, pp. 929–941, 2016.</a:t>
            </a:r>
          </a:p>
          <a:p>
            <a:pPr marL="514350" lvl="0" indent="-514350" algn="just" rtl="0">
              <a:lnSpc>
                <a:spcPct val="100000"/>
              </a:lnSpc>
              <a:spcBef>
                <a:spcPts val="0"/>
              </a:spcBef>
              <a:spcAft>
                <a:spcPts val="0"/>
              </a:spcAft>
              <a:buClr>
                <a:srgbClr val="000000"/>
              </a:buClr>
              <a:buSzPts val="2000"/>
              <a:buFont typeface="Calibri"/>
              <a:buAutoNum type="arabicPeriod"/>
            </a:pPr>
            <a:r>
              <a:rPr lang="en-IN" sz="1400" dirty="0"/>
              <a:t>A. Zhou, S. Wang, B. Cheng, Z. Zheng, F. Yang, R. N. Chang, M. R. Lyu, and R. Buyya, “Cloud service reliability enhancement via virtual machine placement optimization,” IEEE Transactions on Services Computing, vol. 10, no. 6, pp. 902–913, 2016.</a:t>
            </a:r>
            <a:endParaRPr lang="en-US" sz="1400" dirty="0"/>
          </a:p>
          <a:p>
            <a:pPr marL="514350" lvl="0" indent="-514350" algn="just" rtl="0">
              <a:lnSpc>
                <a:spcPct val="100000"/>
              </a:lnSpc>
              <a:spcBef>
                <a:spcPts val="0"/>
              </a:spcBef>
              <a:spcAft>
                <a:spcPts val="0"/>
              </a:spcAft>
              <a:buClr>
                <a:srgbClr val="000000"/>
              </a:buClr>
              <a:buSzPts val="2000"/>
              <a:buFont typeface="Calibri"/>
              <a:buAutoNum type="arabicPeriod"/>
            </a:pPr>
            <a:r>
              <a:rPr lang="en-IN" sz="1400" dirty="0"/>
              <a:t>X. Li, H. Ma, W. Yao, and X. Gui, “Data-driven and feedback-enhanced trust computing pattern for large-scale multi-cloud collaborative services,” IEEE transactions on services computing, vol. 11, no. 4, pp. 671–684, 2015.</a:t>
            </a:r>
            <a:endParaRPr lang="en-US" sz="1400" dirty="0"/>
          </a:p>
          <a:p>
            <a:pPr marL="514350" lvl="0" indent="-514350" algn="just" rtl="0">
              <a:lnSpc>
                <a:spcPct val="100000"/>
              </a:lnSpc>
              <a:spcBef>
                <a:spcPts val="0"/>
              </a:spcBef>
              <a:spcAft>
                <a:spcPts val="0"/>
              </a:spcAft>
              <a:buClr>
                <a:srgbClr val="000000"/>
              </a:buClr>
              <a:buSzPts val="2000"/>
              <a:buFont typeface="Calibri"/>
              <a:buAutoNum type="arabicPeriod"/>
            </a:pPr>
            <a:r>
              <a:rPr lang="en-IN" sz="1400" dirty="0"/>
              <a:t>J. Diaz-Montes, M. Diaz-Granados, M. Zou, S. Tao, and M. Parashar, “Supporting data-intensive workflows in software-defined federated multi-clouds,” IEEE Transactions on Cloud Computing, vol. 6, no. 1, pp. 250–263, 2015.</a:t>
            </a:r>
            <a:endParaRPr lang="en-US" sz="1400" dirty="0"/>
          </a:p>
          <a:p>
            <a:pPr marL="514350" lvl="0" indent="-514350" algn="just" rtl="0">
              <a:lnSpc>
                <a:spcPct val="100000"/>
              </a:lnSpc>
              <a:spcBef>
                <a:spcPts val="0"/>
              </a:spcBef>
              <a:spcAft>
                <a:spcPts val="0"/>
              </a:spcAft>
              <a:buClr>
                <a:srgbClr val="000000"/>
              </a:buClr>
              <a:buSzPts val="2000"/>
              <a:buFont typeface="Calibri"/>
              <a:buAutoNum type="arabicPeriod"/>
            </a:pPr>
            <a:r>
              <a:rPr lang="en-IN" sz="1400" dirty="0"/>
              <a:t>D. Trihinas, G. Pallis, and M. D. Dikaiakos, “Monitoring elastically adaptive multi-cloud services,” IEEE Transactions on Cloud Computing, vol. 6.</a:t>
            </a:r>
            <a:endParaRPr lang="en-US" sz="1400" dirty="0"/>
          </a:p>
          <a:p>
            <a:pPr marL="514350" lvl="0" indent="-514350" algn="just" rtl="0">
              <a:lnSpc>
                <a:spcPct val="100000"/>
              </a:lnSpc>
              <a:spcBef>
                <a:spcPts val="0"/>
              </a:spcBef>
              <a:spcAft>
                <a:spcPts val="0"/>
              </a:spcAft>
              <a:buClr>
                <a:srgbClr val="000000"/>
              </a:buClr>
              <a:buSzPts val="2000"/>
              <a:buFont typeface="Calibri"/>
              <a:buAutoNum type="arabicPeriod"/>
            </a:pPr>
            <a:r>
              <a:rPr lang="en-IN" sz="1400" dirty="0"/>
              <a:t>S. A. Miraftabzadeh, P. Rad, and M. Jamshidi, “Efficient distributed algorithm for scheduling workload-aware jobs on multi-clouds,” in 2016 11th System of Systems Engineering Conference (SoSE). IEEE, 2016, pp. 1–8.</a:t>
            </a:r>
            <a:endParaRPr lang="en-US" sz="1400" dirty="0"/>
          </a:p>
          <a:p>
            <a:pPr marL="514350" lvl="0" indent="-514350" algn="just" rtl="0">
              <a:lnSpc>
                <a:spcPct val="100000"/>
              </a:lnSpc>
              <a:spcBef>
                <a:spcPts val="0"/>
              </a:spcBef>
              <a:spcAft>
                <a:spcPts val="0"/>
              </a:spcAft>
              <a:buClr>
                <a:srgbClr val="000000"/>
              </a:buClr>
              <a:buSzPts val="2000"/>
              <a:buFont typeface="Calibri"/>
              <a:buAutoNum type="arabicPeriod"/>
            </a:pPr>
            <a:r>
              <a:rPr lang="en-IN" sz="1400" dirty="0"/>
              <a:t>S. Kang, B. Veeravalli, and K. M. M. Aung, “Dynamic scheduling strategy with efficient node availability prediction for handling divisible loads in multi-cloud systems,” Journal of Parallel and Distributed Computing, vol. 113, pp. 1–16, 2018.</a:t>
            </a:r>
            <a:endParaRPr lang="en-US" sz="1400" dirty="0"/>
          </a:p>
          <a:p>
            <a:pPr marL="514350" lvl="0" indent="-514350" algn="just" rtl="0">
              <a:lnSpc>
                <a:spcPct val="100000"/>
              </a:lnSpc>
              <a:spcBef>
                <a:spcPts val="0"/>
              </a:spcBef>
              <a:spcAft>
                <a:spcPts val="0"/>
              </a:spcAft>
              <a:buClr>
                <a:srgbClr val="000000"/>
              </a:buClr>
              <a:buSzPts val="2000"/>
              <a:buFont typeface="Calibri"/>
              <a:buAutoNum type="arabicPeriod"/>
            </a:pPr>
            <a:r>
              <a:rPr lang="en-IN" sz="1400" dirty="0"/>
              <a:t>B. A. Al-Maytami, P. Fan, A. Hussain, T. Baker, and P. Liatsis, “A task scheduling algorithm with improved makespan based on prediction of tasks computation time algorithm for cloud computing,” IEEE Access, vol. 7, pp. 160 916–160 926, 2019.</a:t>
            </a:r>
          </a:p>
          <a:p>
            <a:pPr marL="514350" lvl="0" indent="-514350" algn="just" rtl="0">
              <a:lnSpc>
                <a:spcPct val="100000"/>
              </a:lnSpc>
              <a:spcBef>
                <a:spcPts val="0"/>
              </a:spcBef>
              <a:spcAft>
                <a:spcPts val="0"/>
              </a:spcAft>
              <a:buClr>
                <a:srgbClr val="000000"/>
              </a:buClr>
              <a:buSzPts val="2000"/>
              <a:buFont typeface="Calibri"/>
              <a:buAutoNum type="arabicPeriod"/>
            </a:pPr>
            <a:endParaRPr lang="en-IN" sz="1400" dirty="0">
              <a:solidFill>
                <a:srgbClr val="000000"/>
              </a:solidFill>
            </a:endParaRPr>
          </a:p>
          <a:p>
            <a:pPr marL="514350" lvl="0" indent="-514350" algn="just" rtl="0">
              <a:lnSpc>
                <a:spcPct val="100000"/>
              </a:lnSpc>
              <a:spcBef>
                <a:spcPts val="0"/>
              </a:spcBef>
              <a:spcAft>
                <a:spcPts val="0"/>
              </a:spcAft>
              <a:buClr>
                <a:srgbClr val="000000"/>
              </a:buClr>
              <a:buSzPts val="2000"/>
              <a:buFont typeface="Calibri"/>
              <a:buAutoNum type="arabicPeriod"/>
            </a:pPr>
            <a:endParaRPr lang="en-IN" sz="1400" dirty="0">
              <a:solidFill>
                <a:srgbClr val="000000"/>
              </a:solidFill>
            </a:endParaRPr>
          </a:p>
          <a:p>
            <a:pPr marL="514350" lvl="0" indent="-514350" algn="just" rtl="0">
              <a:lnSpc>
                <a:spcPct val="100000"/>
              </a:lnSpc>
              <a:spcBef>
                <a:spcPts val="0"/>
              </a:spcBef>
              <a:spcAft>
                <a:spcPts val="0"/>
              </a:spcAft>
              <a:buClr>
                <a:srgbClr val="000000"/>
              </a:buClr>
              <a:buSzPts val="2000"/>
              <a:buFont typeface="Calibri"/>
              <a:buAutoNum type="arabicPeriod"/>
            </a:pPr>
            <a:endParaRPr lang="en-IN" sz="1400" dirty="0">
              <a:solidFill>
                <a:srgbClr val="000000"/>
              </a:solidFill>
            </a:endParaRPr>
          </a:p>
          <a:p>
            <a:pPr marL="514350" lvl="0" indent="-514350" algn="just" rtl="0">
              <a:lnSpc>
                <a:spcPct val="100000"/>
              </a:lnSpc>
              <a:spcBef>
                <a:spcPts val="0"/>
              </a:spcBef>
              <a:spcAft>
                <a:spcPts val="0"/>
              </a:spcAft>
              <a:buClr>
                <a:srgbClr val="000000"/>
              </a:buClr>
              <a:buSzPts val="2000"/>
              <a:buFont typeface="Calibri"/>
              <a:buAutoNum type="arabicPeriod"/>
            </a:pPr>
            <a:endParaRPr lang="en-IN" sz="1400" dirty="0">
              <a:solidFill>
                <a:srgbClr val="000000"/>
              </a:solidFill>
            </a:endParaRPr>
          </a:p>
          <a:p>
            <a:pPr marL="514350" lvl="0" indent="-514350" algn="just" rtl="0">
              <a:lnSpc>
                <a:spcPct val="100000"/>
              </a:lnSpc>
              <a:spcBef>
                <a:spcPts val="0"/>
              </a:spcBef>
              <a:spcAft>
                <a:spcPts val="0"/>
              </a:spcAft>
              <a:buClr>
                <a:srgbClr val="000000"/>
              </a:buClr>
              <a:buSzPts val="2000"/>
              <a:buFont typeface="Calibri"/>
              <a:buAutoNum type="arabicPeriod"/>
            </a:pPr>
            <a:endParaRPr lang="en-IN" sz="1400" dirty="0">
              <a:solidFill>
                <a:srgbClr val="000000"/>
              </a:solidFill>
            </a:endParaRPr>
          </a:p>
          <a:p>
            <a:pPr marL="514350" lvl="0" indent="-514350" algn="just" rtl="0">
              <a:lnSpc>
                <a:spcPct val="100000"/>
              </a:lnSpc>
              <a:spcBef>
                <a:spcPts val="0"/>
              </a:spcBef>
              <a:spcAft>
                <a:spcPts val="0"/>
              </a:spcAft>
              <a:buClr>
                <a:srgbClr val="000000"/>
              </a:buClr>
              <a:buSzPts val="2000"/>
              <a:buFont typeface="Calibri"/>
              <a:buAutoNum type="arabicPeriod"/>
            </a:pPr>
            <a:endParaRPr lang="en-IN" sz="1400" dirty="0">
              <a:solidFill>
                <a:srgbClr val="000000"/>
              </a:solidFill>
            </a:endParaRPr>
          </a:p>
          <a:p>
            <a:pPr marL="514350" lvl="0" indent="-514350" algn="just" rtl="0">
              <a:lnSpc>
                <a:spcPct val="100000"/>
              </a:lnSpc>
              <a:spcBef>
                <a:spcPts val="0"/>
              </a:spcBef>
              <a:spcAft>
                <a:spcPts val="0"/>
              </a:spcAft>
              <a:buClr>
                <a:srgbClr val="000000"/>
              </a:buClr>
              <a:buSzPts val="2000"/>
              <a:buFont typeface="Calibri"/>
              <a:buAutoNum type="arabicPeriod"/>
            </a:pPr>
            <a:endParaRPr lang="en-IN" sz="1400" dirty="0">
              <a:solidFill>
                <a:srgbClr val="000000"/>
              </a:solidFill>
            </a:endParaRPr>
          </a:p>
          <a:p>
            <a:pPr marL="514350" lvl="0" indent="-514350" algn="just" rtl="0">
              <a:lnSpc>
                <a:spcPct val="100000"/>
              </a:lnSpc>
              <a:spcBef>
                <a:spcPts val="0"/>
              </a:spcBef>
              <a:spcAft>
                <a:spcPts val="0"/>
              </a:spcAft>
              <a:buClr>
                <a:srgbClr val="000000"/>
              </a:buClr>
              <a:buSzPts val="2000"/>
              <a:buFont typeface="Calibri"/>
              <a:buAutoNum type="arabicPeriod"/>
            </a:pPr>
            <a:endParaRPr lang="en-IN" sz="1400" dirty="0">
              <a:solidFill>
                <a:srgbClr val="000000"/>
              </a:solidFill>
            </a:endParaRPr>
          </a:p>
          <a:p>
            <a:pPr marL="514350" lvl="0" indent="-514350" algn="just" rtl="0">
              <a:lnSpc>
                <a:spcPct val="100000"/>
              </a:lnSpc>
              <a:spcBef>
                <a:spcPts val="0"/>
              </a:spcBef>
              <a:spcAft>
                <a:spcPts val="0"/>
              </a:spcAft>
              <a:buClr>
                <a:srgbClr val="000000"/>
              </a:buClr>
              <a:buSzPts val="2000"/>
              <a:buFont typeface="Calibri"/>
              <a:buAutoNum type="arabicPeriod"/>
            </a:pPr>
            <a:endParaRPr lang="en-IN" sz="1400" dirty="0">
              <a:solidFill>
                <a:srgbClr val="000000"/>
              </a:solidFill>
            </a:endParaRPr>
          </a:p>
          <a:p>
            <a:pPr marL="514350" lvl="0" indent="-514350" algn="just" rtl="0">
              <a:lnSpc>
                <a:spcPct val="100000"/>
              </a:lnSpc>
              <a:spcBef>
                <a:spcPts val="0"/>
              </a:spcBef>
              <a:spcAft>
                <a:spcPts val="0"/>
              </a:spcAft>
              <a:buClr>
                <a:srgbClr val="000000"/>
              </a:buClr>
              <a:buSzPts val="2000"/>
              <a:buFont typeface="Calibri"/>
              <a:buAutoNum type="arabicPeriod"/>
            </a:pPr>
            <a:endParaRPr lang="en-IN" sz="1400" dirty="0">
              <a:solidFill>
                <a:srgbClr val="000000"/>
              </a:solidFill>
            </a:endParaRPr>
          </a:p>
          <a:p>
            <a:pPr marL="514350" lvl="0" indent="-514350" algn="just" rtl="0">
              <a:lnSpc>
                <a:spcPct val="100000"/>
              </a:lnSpc>
              <a:spcBef>
                <a:spcPts val="0"/>
              </a:spcBef>
              <a:spcAft>
                <a:spcPts val="0"/>
              </a:spcAft>
              <a:buClr>
                <a:srgbClr val="000000"/>
              </a:buClr>
              <a:buSzPts val="2000"/>
              <a:buFont typeface="Calibri"/>
              <a:buAutoNum type="arabicPeriod"/>
            </a:pPr>
            <a:endParaRPr lang="en-IN" sz="1400" dirty="0">
              <a:solidFill>
                <a:srgbClr val="000000"/>
              </a:solidFill>
            </a:endParaRPr>
          </a:p>
          <a:p>
            <a:pPr marL="514350" lvl="0" indent="-514350" algn="just" rtl="0">
              <a:lnSpc>
                <a:spcPct val="100000"/>
              </a:lnSpc>
              <a:spcBef>
                <a:spcPts val="0"/>
              </a:spcBef>
              <a:spcAft>
                <a:spcPts val="0"/>
              </a:spcAft>
              <a:buClr>
                <a:srgbClr val="000000"/>
              </a:buClr>
              <a:buSzPts val="2000"/>
              <a:buFont typeface="Calibri"/>
              <a:buAutoNum type="arabicPeriod"/>
            </a:pPr>
            <a:endParaRPr lang="en-IN" sz="1400" dirty="0">
              <a:solidFill>
                <a:srgbClr val="000000"/>
              </a:solidFill>
            </a:endParaRPr>
          </a:p>
          <a:p>
            <a:pPr marL="514350" lvl="0" indent="-514350" algn="just" rtl="0">
              <a:lnSpc>
                <a:spcPct val="100000"/>
              </a:lnSpc>
              <a:spcBef>
                <a:spcPts val="0"/>
              </a:spcBef>
              <a:spcAft>
                <a:spcPts val="0"/>
              </a:spcAft>
              <a:buClr>
                <a:srgbClr val="000000"/>
              </a:buClr>
              <a:buSzPts val="2000"/>
              <a:buFont typeface="Calibri"/>
              <a:buAutoNum type="arabicPeriod"/>
            </a:pPr>
            <a:endParaRPr lang="en-IN" sz="1400" dirty="0">
              <a:solidFill>
                <a:srgbClr val="000000"/>
              </a:solidFill>
            </a:endParaRPr>
          </a:p>
          <a:p>
            <a:pPr marL="514350" lvl="0" indent="-514350" algn="just" rtl="0">
              <a:lnSpc>
                <a:spcPct val="100000"/>
              </a:lnSpc>
              <a:spcBef>
                <a:spcPts val="0"/>
              </a:spcBef>
              <a:spcAft>
                <a:spcPts val="0"/>
              </a:spcAft>
              <a:buClr>
                <a:srgbClr val="000000"/>
              </a:buClr>
              <a:buSzPts val="2000"/>
              <a:buFont typeface="Calibri"/>
              <a:buAutoNum type="arabicPeriod"/>
            </a:pPr>
            <a:endParaRPr lang="en-IN" sz="1400" dirty="0">
              <a:solidFill>
                <a:srgbClr val="000000"/>
              </a:solidFill>
            </a:endParaRPr>
          </a:p>
          <a:p>
            <a:pPr marL="514350" lvl="0" indent="-514350" algn="just" rtl="0">
              <a:lnSpc>
                <a:spcPct val="100000"/>
              </a:lnSpc>
              <a:spcBef>
                <a:spcPts val="0"/>
              </a:spcBef>
              <a:spcAft>
                <a:spcPts val="0"/>
              </a:spcAft>
              <a:buClr>
                <a:srgbClr val="000000"/>
              </a:buClr>
              <a:buSzPts val="2000"/>
              <a:buFont typeface="Calibri"/>
              <a:buAutoNum type="arabicPeriod"/>
            </a:pPr>
            <a:endParaRPr lang="en-IN" sz="1400" dirty="0">
              <a:solidFill>
                <a:srgbClr val="000000"/>
              </a:solidFill>
            </a:endParaRPr>
          </a:p>
          <a:p>
            <a:pPr marL="514350" lvl="0" indent="-514350" algn="just" rtl="0">
              <a:lnSpc>
                <a:spcPct val="100000"/>
              </a:lnSpc>
              <a:spcBef>
                <a:spcPts val="0"/>
              </a:spcBef>
              <a:spcAft>
                <a:spcPts val="0"/>
              </a:spcAft>
              <a:buClr>
                <a:srgbClr val="000000"/>
              </a:buClr>
              <a:buSzPts val="2000"/>
              <a:buFont typeface="Calibri"/>
              <a:buAutoNum type="arabicPeriod"/>
            </a:pPr>
            <a:endParaRPr lang="en-IN" sz="1400" dirty="0">
              <a:solidFill>
                <a:srgbClr val="000000"/>
              </a:solidFill>
            </a:endParaRPr>
          </a:p>
          <a:p>
            <a:pPr marL="514350" lvl="0" indent="-514350" algn="just" rtl="0">
              <a:lnSpc>
                <a:spcPct val="100000"/>
              </a:lnSpc>
              <a:spcBef>
                <a:spcPts val="0"/>
              </a:spcBef>
              <a:spcAft>
                <a:spcPts val="0"/>
              </a:spcAft>
              <a:buClr>
                <a:srgbClr val="000000"/>
              </a:buClr>
              <a:buSzPts val="2000"/>
              <a:buFont typeface="Calibri"/>
              <a:buAutoNum type="arabicPeriod"/>
            </a:pPr>
            <a:endParaRPr sz="2000" dirty="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p2"/>
          <p:cNvSpPr txBox="1">
            <a:spLocks noGrp="1"/>
          </p:cNvSpPr>
          <p:nvPr>
            <p:ph type="title"/>
          </p:nvPr>
        </p:nvSpPr>
        <p:spPr>
          <a:xfrm>
            <a:off x="0" y="258619"/>
            <a:ext cx="12192000" cy="785091"/>
          </a:xfrm>
          <a:prstGeom prst="rect">
            <a:avLst/>
          </a:prstGeom>
          <a:solidFill>
            <a:srgbClr val="1F3864"/>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imes New Roman"/>
              <a:buNone/>
            </a:pPr>
            <a:r>
              <a:rPr lang="en-US"/>
              <a:t>Outline</a:t>
            </a:r>
            <a:endParaRPr/>
          </a:p>
        </p:txBody>
      </p:sp>
      <p:sp>
        <p:nvSpPr>
          <p:cNvPr id="40" name="Google Shape;40;p2"/>
          <p:cNvSpPr txBox="1">
            <a:spLocks noGrp="1"/>
          </p:cNvSpPr>
          <p:nvPr>
            <p:ph type="body" idx="1"/>
          </p:nvPr>
        </p:nvSpPr>
        <p:spPr>
          <a:xfrm>
            <a:off x="570346" y="1446934"/>
            <a:ext cx="10515600" cy="4351338"/>
          </a:xfrm>
          <a:prstGeom prst="rect">
            <a:avLst/>
          </a:prstGeom>
          <a:noFill/>
          <a:ln>
            <a:noFill/>
          </a:ln>
        </p:spPr>
        <p:txBody>
          <a:bodyPr spcFirstLastPara="1" wrap="square" lIns="91425" tIns="45700" rIns="91425" bIns="45700" anchor="t" anchorCtr="0">
            <a:noAutofit/>
          </a:bodyPr>
          <a:lstStyle/>
          <a:p>
            <a:pPr marL="342900" lvl="0" indent="-325755" algn="l" rtl="0">
              <a:lnSpc>
                <a:spcPct val="130000"/>
              </a:lnSpc>
              <a:spcBef>
                <a:spcPts val="0"/>
              </a:spcBef>
              <a:spcAft>
                <a:spcPts val="0"/>
              </a:spcAft>
              <a:buClr>
                <a:schemeClr val="dk1"/>
              </a:buClr>
              <a:buSzPts val="2000"/>
              <a:buChar char="➢"/>
            </a:pPr>
            <a:r>
              <a:rPr lang="en-US" sz="2270" dirty="0"/>
              <a:t>Introduction</a:t>
            </a:r>
            <a:endParaRPr sz="2270" dirty="0"/>
          </a:p>
          <a:p>
            <a:pPr marL="342900" lvl="0" indent="-325755" algn="l" rtl="0">
              <a:lnSpc>
                <a:spcPct val="130000"/>
              </a:lnSpc>
              <a:spcBef>
                <a:spcPts val="1000"/>
              </a:spcBef>
              <a:spcAft>
                <a:spcPts val="0"/>
              </a:spcAft>
              <a:buClr>
                <a:schemeClr val="dk1"/>
              </a:buClr>
              <a:buSzPts val="2000"/>
              <a:buChar char="➢"/>
            </a:pPr>
            <a:r>
              <a:rPr lang="en-US" sz="2270" dirty="0"/>
              <a:t>Literature Survey</a:t>
            </a:r>
            <a:endParaRPr sz="2270" dirty="0"/>
          </a:p>
          <a:p>
            <a:pPr marL="342900" lvl="0" indent="-325755" algn="l" rtl="0">
              <a:lnSpc>
                <a:spcPct val="130000"/>
              </a:lnSpc>
              <a:spcBef>
                <a:spcPts val="1000"/>
              </a:spcBef>
              <a:spcAft>
                <a:spcPts val="0"/>
              </a:spcAft>
              <a:buClr>
                <a:schemeClr val="dk1"/>
              </a:buClr>
              <a:buSzPts val="2000"/>
              <a:buChar char="➢"/>
            </a:pPr>
            <a:r>
              <a:rPr lang="en-US" sz="2270" dirty="0"/>
              <a:t>Problem Definition</a:t>
            </a:r>
            <a:endParaRPr sz="2270" dirty="0"/>
          </a:p>
          <a:p>
            <a:pPr marL="342900" lvl="0" indent="-325755" algn="l" rtl="0">
              <a:lnSpc>
                <a:spcPct val="130000"/>
              </a:lnSpc>
              <a:spcBef>
                <a:spcPts val="1000"/>
              </a:spcBef>
              <a:spcAft>
                <a:spcPts val="0"/>
              </a:spcAft>
              <a:buSzPts val="2000"/>
              <a:buChar char="➢"/>
            </a:pPr>
            <a:r>
              <a:rPr lang="en-US" sz="2270" dirty="0"/>
              <a:t>Our Contributions</a:t>
            </a:r>
            <a:endParaRPr sz="2270" dirty="0"/>
          </a:p>
          <a:p>
            <a:pPr marL="342900" lvl="0" indent="-325755" algn="l" rtl="0">
              <a:lnSpc>
                <a:spcPct val="130000"/>
              </a:lnSpc>
              <a:spcBef>
                <a:spcPts val="1000"/>
              </a:spcBef>
              <a:spcAft>
                <a:spcPts val="0"/>
              </a:spcAft>
              <a:buClr>
                <a:schemeClr val="dk1"/>
              </a:buClr>
              <a:buSzPts val="2000"/>
              <a:buChar char="➢"/>
            </a:pPr>
            <a:r>
              <a:rPr lang="en-US" sz="2270" dirty="0"/>
              <a:t>Proposed Solution Approach</a:t>
            </a:r>
            <a:endParaRPr sz="2270" dirty="0"/>
          </a:p>
          <a:p>
            <a:pPr marL="342900" lvl="0" indent="-325755" algn="l" rtl="0">
              <a:lnSpc>
                <a:spcPct val="130000"/>
              </a:lnSpc>
              <a:spcBef>
                <a:spcPts val="1000"/>
              </a:spcBef>
              <a:spcAft>
                <a:spcPts val="0"/>
              </a:spcAft>
              <a:buClr>
                <a:schemeClr val="dk1"/>
              </a:buClr>
              <a:buSzPts val="2000"/>
              <a:buChar char="➢"/>
            </a:pPr>
            <a:r>
              <a:rPr lang="en-US" sz="2270" dirty="0"/>
              <a:t>Results</a:t>
            </a:r>
            <a:endParaRPr sz="2270" dirty="0"/>
          </a:p>
          <a:p>
            <a:pPr marL="342900" lvl="0" indent="-325755" algn="l" rtl="0">
              <a:lnSpc>
                <a:spcPct val="130000"/>
              </a:lnSpc>
              <a:spcBef>
                <a:spcPts val="1000"/>
              </a:spcBef>
              <a:spcAft>
                <a:spcPts val="0"/>
              </a:spcAft>
              <a:buClr>
                <a:schemeClr val="dk1"/>
              </a:buClr>
              <a:buSzPts val="2000"/>
              <a:buChar char="➢"/>
            </a:pPr>
            <a:r>
              <a:rPr lang="en-US" sz="2270" dirty="0"/>
              <a:t>Conclusion &amp; Future work</a:t>
            </a:r>
            <a:endParaRPr sz="2270" dirty="0"/>
          </a:p>
          <a:p>
            <a:pPr marL="342900" lvl="0" indent="-325755" algn="l" rtl="0">
              <a:lnSpc>
                <a:spcPct val="130000"/>
              </a:lnSpc>
              <a:spcBef>
                <a:spcPts val="1000"/>
              </a:spcBef>
              <a:spcAft>
                <a:spcPts val="0"/>
              </a:spcAft>
              <a:buClr>
                <a:schemeClr val="dk1"/>
              </a:buClr>
              <a:buSzPts val="2000"/>
              <a:buChar char="➢"/>
            </a:pPr>
            <a:r>
              <a:rPr lang="en-US" sz="2270" dirty="0"/>
              <a:t>References</a:t>
            </a:r>
            <a:endParaRPr sz="227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0" y="258619"/>
            <a:ext cx="12192000" cy="785091"/>
          </a:xfrm>
          <a:prstGeom prst="rect">
            <a:avLst/>
          </a:prstGeom>
          <a:solidFill>
            <a:srgbClr val="1F3864"/>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imes New Roman"/>
              <a:buNone/>
            </a:pPr>
            <a:r>
              <a:rPr lang="en-US"/>
              <a:t>References</a:t>
            </a:r>
            <a:endParaRPr/>
          </a:p>
        </p:txBody>
      </p:sp>
      <p:sp>
        <p:nvSpPr>
          <p:cNvPr id="198" name="Google Shape;198;p24"/>
          <p:cNvSpPr txBox="1">
            <a:spLocks noGrp="1"/>
          </p:cNvSpPr>
          <p:nvPr>
            <p:ph type="body" idx="1"/>
          </p:nvPr>
        </p:nvSpPr>
        <p:spPr>
          <a:xfrm>
            <a:off x="206432" y="1208114"/>
            <a:ext cx="11779135" cy="5394960"/>
          </a:xfrm>
          <a:prstGeom prst="rect">
            <a:avLst/>
          </a:prstGeom>
          <a:noFill/>
          <a:ln>
            <a:noFill/>
          </a:ln>
        </p:spPr>
        <p:txBody>
          <a:bodyPr spcFirstLastPara="1" wrap="square" lIns="91425" tIns="45700" rIns="91425" bIns="45700" anchor="t" anchorCtr="0">
            <a:normAutofit/>
          </a:bodyPr>
          <a:lstStyle/>
          <a:p>
            <a:pPr marL="558800" lvl="0" indent="-457200" algn="l" rtl="0">
              <a:lnSpc>
                <a:spcPct val="100000"/>
              </a:lnSpc>
              <a:spcBef>
                <a:spcPts val="1000"/>
              </a:spcBef>
              <a:spcAft>
                <a:spcPts val="0"/>
              </a:spcAft>
              <a:buClr>
                <a:srgbClr val="000000"/>
              </a:buClr>
              <a:buSzPts val="2000"/>
              <a:buFont typeface="+mj-lt"/>
              <a:buAutoNum type="arabicPeriod" startAt="14"/>
            </a:pPr>
            <a:r>
              <a:rPr lang="en-IN" sz="1400" dirty="0"/>
              <a:t>N. Sooezi, S. Abrishami, and M. Lotfian, “Scheduling data-driven workflows in multi-cloud environment,” in 2015 IEEE 7th international conference on cloud computing technology and science (CloudCom). IEEE, 2015, pp. 163–167.</a:t>
            </a:r>
          </a:p>
          <a:p>
            <a:pPr marL="558800" lvl="0" indent="-457200" algn="l" rtl="0">
              <a:lnSpc>
                <a:spcPct val="100000"/>
              </a:lnSpc>
              <a:spcBef>
                <a:spcPts val="1000"/>
              </a:spcBef>
              <a:spcAft>
                <a:spcPts val="0"/>
              </a:spcAft>
              <a:buClr>
                <a:srgbClr val="000000"/>
              </a:buClr>
              <a:buSzPts val="2000"/>
              <a:buFont typeface="+mj-lt"/>
              <a:buAutoNum type="arabicPeriod" startAt="14"/>
            </a:pPr>
            <a:r>
              <a:rPr lang="en-IN" sz="1400" dirty="0"/>
              <a:t>R. Li, C. Q. Wu, A. Hou, Y. Wang, T. Gao, and M. Xu, “On scheduling of high-throughput scientific workflows under budget constraints in multi-cloud environments,” in 2018 IEEE Intl Conf on Parallel &amp; Distributed Processing with Applications, Ubiquitous Computing &amp; Communications, Big Data &amp; Cloud Computing, Social Computing &amp; Networking, Sustainable Computing &amp; Communications (ISPA/IUCC/BDCloud/SocialCom/SustainCom). IEEE, 2018, pp. 1087– 1094.</a:t>
            </a:r>
          </a:p>
          <a:p>
            <a:pPr marL="558800" lvl="0" indent="-457200" algn="l" rtl="0">
              <a:lnSpc>
                <a:spcPct val="100000"/>
              </a:lnSpc>
              <a:spcBef>
                <a:spcPts val="1000"/>
              </a:spcBef>
              <a:spcAft>
                <a:spcPts val="0"/>
              </a:spcAft>
              <a:buClr>
                <a:srgbClr val="000000"/>
              </a:buClr>
              <a:buSzPts val="2000"/>
              <a:buFont typeface="+mj-lt"/>
              <a:buAutoNum type="arabicPeriod" startAt="14"/>
            </a:pPr>
            <a:r>
              <a:rPr lang="en-IN" sz="1400" dirty="0"/>
              <a:t>S. Di, Y. Robert, F. Vivien, and F. Cappello, “Toward an optimal online checkpoint solution under a two-level hpc checkpoint model,” IEEE Transactions on parallel and distributed systems, vol. 28, no. 1, pp. 244–259, 2016.</a:t>
            </a:r>
            <a:endParaRPr lang="en-IN" sz="1400" b="1" dirty="0"/>
          </a:p>
          <a:p>
            <a:pPr marL="558800" lvl="0" indent="-457200" algn="l" rtl="0">
              <a:lnSpc>
                <a:spcPct val="100000"/>
              </a:lnSpc>
              <a:spcBef>
                <a:spcPts val="1000"/>
              </a:spcBef>
              <a:spcAft>
                <a:spcPts val="0"/>
              </a:spcAft>
              <a:buClr>
                <a:srgbClr val="000000"/>
              </a:buClr>
              <a:buSzPts val="2000"/>
              <a:buFont typeface="+mj-lt"/>
              <a:buAutoNum type="arabicPeriod" startAt="14"/>
            </a:pPr>
            <a:r>
              <a:rPr lang="en-US" sz="1400" dirty="0"/>
              <a:t>M. L. Stillwell, F. Vivien, and H. Casanova, “Virtual machine resource allocation for service hosting on heterogeneous distributed platforms,” in IPDPS 2012. IEEE, x-pays= US, 2012. </a:t>
            </a:r>
            <a:endParaRPr lang="en-IN" sz="1400" b="1" dirty="0"/>
          </a:p>
          <a:p>
            <a:pPr marL="558800" lvl="0" indent="-457200" algn="l" rtl="0">
              <a:lnSpc>
                <a:spcPct val="100000"/>
              </a:lnSpc>
              <a:spcBef>
                <a:spcPts val="1000"/>
              </a:spcBef>
              <a:spcAft>
                <a:spcPts val="0"/>
              </a:spcAft>
              <a:buClr>
                <a:srgbClr val="000000"/>
              </a:buClr>
              <a:buSzPts val="2000"/>
              <a:buFont typeface="+mj-lt"/>
              <a:buAutoNum type="arabicPeriod" startAt="14"/>
            </a:pPr>
            <a:r>
              <a:rPr lang="en-US" sz="1400" dirty="0"/>
              <a:t>E. Barrett, E. Howley, and J. Duggan, “A learning architecture for scheduling workflow applications in the cloud,” in 2011 IEEE ninth European conference on web services. IEEE, 2011, pp. 83–90.</a:t>
            </a:r>
            <a:endParaRPr lang="en-IN" sz="1400" b="1" dirty="0"/>
          </a:p>
          <a:p>
            <a:pPr marL="558800" lvl="0" indent="-457200" algn="l" rtl="0">
              <a:lnSpc>
                <a:spcPct val="100000"/>
              </a:lnSpc>
              <a:spcBef>
                <a:spcPts val="1000"/>
              </a:spcBef>
              <a:spcAft>
                <a:spcPts val="0"/>
              </a:spcAft>
              <a:buClr>
                <a:srgbClr val="000000"/>
              </a:buClr>
              <a:buSzPts val="2000"/>
              <a:buFont typeface="+mj-lt"/>
              <a:buAutoNum type="arabicPeriod" startAt="14"/>
            </a:pPr>
            <a:r>
              <a:rPr lang="en-US" sz="1400" dirty="0"/>
              <a:t>S. Khatua and N. Mukherjee, “A novel checkpointing scheme for amazon ec2 spot instances,” in 2013 13th IEEE/ACM International Symposium on Cluster, Cloud, and Grid Computing. IEEE, 2013, pp. 180–181.</a:t>
            </a:r>
            <a:endParaRPr lang="en-IN" sz="1400" b="1" dirty="0"/>
          </a:p>
          <a:p>
            <a:pPr marL="558800" lvl="0" indent="-457200" algn="l" rtl="0">
              <a:lnSpc>
                <a:spcPct val="100000"/>
              </a:lnSpc>
              <a:spcBef>
                <a:spcPts val="1000"/>
              </a:spcBef>
              <a:spcAft>
                <a:spcPts val="0"/>
              </a:spcAft>
              <a:buClr>
                <a:srgbClr val="000000"/>
              </a:buClr>
              <a:buSzPts val="2000"/>
              <a:buFont typeface="+mj-lt"/>
              <a:buAutoNum type="arabicPeriod" startAt="14"/>
            </a:pPr>
            <a:r>
              <a:rPr lang="en-IN" sz="1400" dirty="0"/>
              <a:t>D. A. Monge, E. Pacini, C. Mateos, E. Alba, and C. G. Garino, “Cmi: An online multi-objective genetic autoscaler for scientific and engineering workflows in cloud infrastructures with unreliable virtual machines,” Journal of Network and Computer Applications, vol. 149, p. 102464, 2020.</a:t>
            </a:r>
            <a:endParaRPr lang="en-IN" sz="1400" b="1" dirty="0"/>
          </a:p>
          <a:p>
            <a:pPr marL="558800" lvl="0" indent="-457200" algn="l" rtl="0">
              <a:lnSpc>
                <a:spcPct val="100000"/>
              </a:lnSpc>
              <a:spcBef>
                <a:spcPts val="1000"/>
              </a:spcBef>
              <a:spcAft>
                <a:spcPts val="0"/>
              </a:spcAft>
              <a:buClr>
                <a:srgbClr val="000000"/>
              </a:buClr>
              <a:buSzPts val="2000"/>
              <a:buFont typeface="+mj-lt"/>
              <a:buAutoNum type="arabicPeriod" startAt="14"/>
            </a:pPr>
            <a:r>
              <a:rPr lang="en-US" sz="1400" dirty="0"/>
              <a:t>Z. Cai, X. Li, and J. N. Gupta, “Heuristics for provisioning services to workflows in xaas clouds,” IEEE Transactions on Services Computing, vol. 9, no. 2, pp. 250–263, 2014.</a:t>
            </a:r>
            <a:endParaRPr lang="en-US" sz="20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0" y="258619"/>
            <a:ext cx="12192000" cy="785091"/>
          </a:xfrm>
          <a:prstGeom prst="rect">
            <a:avLst/>
          </a:prstGeom>
          <a:solidFill>
            <a:srgbClr val="1F3864"/>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imes New Roman"/>
              <a:buNone/>
            </a:pPr>
            <a:r>
              <a:rPr lang="en-US"/>
              <a:t>References</a:t>
            </a:r>
            <a:endParaRPr/>
          </a:p>
        </p:txBody>
      </p:sp>
      <p:sp>
        <p:nvSpPr>
          <p:cNvPr id="198" name="Google Shape;198;p24"/>
          <p:cNvSpPr txBox="1">
            <a:spLocks noGrp="1"/>
          </p:cNvSpPr>
          <p:nvPr>
            <p:ph type="body" idx="1"/>
          </p:nvPr>
        </p:nvSpPr>
        <p:spPr>
          <a:xfrm>
            <a:off x="206432" y="1208114"/>
            <a:ext cx="11779135" cy="5394960"/>
          </a:xfrm>
          <a:prstGeom prst="rect">
            <a:avLst/>
          </a:prstGeom>
          <a:noFill/>
          <a:ln>
            <a:noFill/>
          </a:ln>
        </p:spPr>
        <p:txBody>
          <a:bodyPr spcFirstLastPara="1" wrap="square" lIns="91425" tIns="45700" rIns="91425" bIns="45700" anchor="t" anchorCtr="0">
            <a:normAutofit/>
          </a:bodyPr>
          <a:lstStyle/>
          <a:p>
            <a:pPr marL="330200" lvl="0" indent="-228600" algn="l" rtl="0">
              <a:lnSpc>
                <a:spcPct val="100000"/>
              </a:lnSpc>
              <a:spcBef>
                <a:spcPts val="1000"/>
              </a:spcBef>
              <a:spcAft>
                <a:spcPts val="0"/>
              </a:spcAft>
              <a:buClr>
                <a:srgbClr val="000000"/>
              </a:buClr>
              <a:buSzPts val="2000"/>
              <a:buFont typeface="+mj-lt"/>
              <a:buAutoNum type="arabicPeriod" startAt="22"/>
            </a:pPr>
            <a:r>
              <a:rPr lang="en-US" sz="1400" dirty="0"/>
              <a:t>“Resource-based pricing,” https://cloud.google.com/compute/ resource-based-pricing, accessed 21 August 2022.</a:t>
            </a:r>
          </a:p>
          <a:p>
            <a:pPr marL="330200" lvl="0" indent="-228600" algn="l" rtl="0">
              <a:lnSpc>
                <a:spcPct val="100000"/>
              </a:lnSpc>
              <a:spcBef>
                <a:spcPts val="1000"/>
              </a:spcBef>
              <a:spcAft>
                <a:spcPts val="0"/>
              </a:spcAft>
              <a:buClr>
                <a:srgbClr val="000000"/>
              </a:buClr>
              <a:buSzPts val="2000"/>
              <a:buFont typeface="+mj-lt"/>
              <a:buAutoNum type="arabicPeriod" startAt="22"/>
            </a:pPr>
            <a:r>
              <a:rPr lang="en-US" sz="1400" dirty="0"/>
              <a:t>“Sustained use discounts,” https://cloud.google.com/compute/docs/ sustained-use-discounts, accessed 21 August 2022.</a:t>
            </a:r>
          </a:p>
          <a:p>
            <a:pPr marL="330200" lvl="0" indent="-228600" algn="l" rtl="0">
              <a:lnSpc>
                <a:spcPct val="100000"/>
              </a:lnSpc>
              <a:spcBef>
                <a:spcPts val="1000"/>
              </a:spcBef>
              <a:spcAft>
                <a:spcPts val="0"/>
              </a:spcAft>
              <a:buClr>
                <a:srgbClr val="000000"/>
              </a:buClr>
              <a:buSzPts val="2000"/>
              <a:buFont typeface="+mj-lt"/>
              <a:buAutoNum type="arabicPeriod" startAt="22"/>
            </a:pPr>
            <a:r>
              <a:rPr lang="en-IN" sz="1400" dirty="0"/>
              <a:t>G. Xie, Y. Chen, X. Xiao, C. Xu, R. Li, and K. Li, “Energy-efficient fault-tolerant scheduling of reliable parallel applications on heterogeneous distributed embedded systems,” IEEE Transactions on Sustainable Computing, vol. 3, no. 3, pp. 167–181, 2017.</a:t>
            </a:r>
            <a:endParaRPr lang="en-US" sz="1400" dirty="0"/>
          </a:p>
          <a:p>
            <a:pPr marL="330200" lvl="0" indent="-228600" algn="l" rtl="0">
              <a:lnSpc>
                <a:spcPct val="100000"/>
              </a:lnSpc>
              <a:spcBef>
                <a:spcPts val="1000"/>
              </a:spcBef>
              <a:spcAft>
                <a:spcPts val="0"/>
              </a:spcAft>
              <a:buClr>
                <a:srgbClr val="000000"/>
              </a:buClr>
              <a:buSzPts val="2000"/>
              <a:buFont typeface="+mj-lt"/>
              <a:buAutoNum type="arabicPeriod" startAt="22"/>
            </a:pPr>
            <a:r>
              <a:rPr lang="en-IN" sz="1400" dirty="0"/>
              <a:t>H. Topcuoglu, S. Hariri, and M.-Y. Wu, “Performance-effective and low-complexity task scheduling for heterogeneous computing,” IEEE transactions on parallel and distributed systems, vol. 13, no. 3, pp. 260– 274, 2002.</a:t>
            </a:r>
            <a:endParaRPr lang="en-US" sz="1400" dirty="0"/>
          </a:p>
          <a:p>
            <a:pPr marL="330200" lvl="0" indent="-228600" algn="l" rtl="0">
              <a:lnSpc>
                <a:spcPct val="100000"/>
              </a:lnSpc>
              <a:spcBef>
                <a:spcPts val="1000"/>
              </a:spcBef>
              <a:spcAft>
                <a:spcPts val="0"/>
              </a:spcAft>
              <a:buClr>
                <a:srgbClr val="000000"/>
              </a:buClr>
              <a:buSzPts val="2000"/>
              <a:buFont typeface="+mj-lt"/>
              <a:buAutoNum type="arabicPeriod" startAt="22"/>
            </a:pPr>
            <a:r>
              <a:rPr lang="en-US" sz="1400" dirty="0"/>
              <a:t>C. Szabo and T. Kroeger, “Evolving multi-objective strategies for task allocation of scientific workflows on public clouds,” in 2012 IEEE Congress on Evolutionary Computation. IEEE, 2012, pp. 1–8.</a:t>
            </a:r>
          </a:p>
          <a:p>
            <a:pPr marL="330200" lvl="0" indent="-228600" algn="l" rtl="0">
              <a:lnSpc>
                <a:spcPct val="100000"/>
              </a:lnSpc>
              <a:spcBef>
                <a:spcPts val="1000"/>
              </a:spcBef>
              <a:spcAft>
                <a:spcPts val="0"/>
              </a:spcAft>
              <a:buClr>
                <a:srgbClr val="000000"/>
              </a:buClr>
              <a:buSzPts val="2000"/>
              <a:buFont typeface="+mj-lt"/>
              <a:buAutoNum type="arabicPeriod" startAt="22"/>
            </a:pPr>
            <a:r>
              <a:rPr lang="en-IN" sz="1400" dirty="0"/>
              <a:t>H. Hu, Z. Li, H. Hu, J. Chen, J. Ge, C. Li, and V. Chang, “Multiobjective scheduling for scientific workflow in multicloud environment,” Journal of Network and Computer Applications, vol. 114, pp. 108–122, 2018.</a:t>
            </a:r>
          </a:p>
        </p:txBody>
      </p:sp>
    </p:spTree>
    <p:extLst>
      <p:ext uri="{BB962C8B-B14F-4D97-AF65-F5344CB8AC3E}">
        <p14:creationId xmlns:p14="http://schemas.microsoft.com/office/powerpoint/2010/main" val="1365316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6"/>
          <p:cNvSpPr/>
          <p:nvPr/>
        </p:nvSpPr>
        <p:spPr>
          <a:xfrm>
            <a:off x="2907826" y="2064135"/>
            <a:ext cx="7175400" cy="15951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9600"/>
              <a:buFont typeface="Arial"/>
              <a:buNone/>
            </a:pPr>
            <a:r>
              <a:rPr lang="en-US" sz="9600" b="1" i="1" u="none" strike="noStrike" cap="none">
                <a:solidFill>
                  <a:srgbClr val="262626"/>
                </a:solidFill>
                <a:latin typeface="Times New Roman"/>
                <a:ea typeface="Times New Roman"/>
                <a:cs typeface="Times New Roman"/>
                <a:sym typeface="Times New Roman"/>
              </a:rPr>
              <a:t>Thank You!!!</a:t>
            </a:r>
            <a:endParaRPr sz="9600" b="1" i="0" u="none" strike="noStrike" cap="none">
              <a:solidFill>
                <a:srgbClr val="262626"/>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3"/>
          <p:cNvSpPr txBox="1">
            <a:spLocks noGrp="1"/>
          </p:cNvSpPr>
          <p:nvPr>
            <p:ph type="title"/>
          </p:nvPr>
        </p:nvSpPr>
        <p:spPr>
          <a:xfrm>
            <a:off x="0" y="258619"/>
            <a:ext cx="12192000" cy="785091"/>
          </a:xfrm>
          <a:prstGeom prst="rect">
            <a:avLst/>
          </a:prstGeom>
          <a:solidFill>
            <a:srgbClr val="1F3864"/>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imes New Roman"/>
              <a:buNone/>
            </a:pPr>
            <a:r>
              <a:rPr lang="en-US"/>
              <a:t>Introduction</a:t>
            </a:r>
            <a:endParaRPr/>
          </a:p>
        </p:txBody>
      </p:sp>
      <p:sp>
        <p:nvSpPr>
          <p:cNvPr id="47" name="Google Shape;47;p3"/>
          <p:cNvSpPr txBox="1"/>
          <p:nvPr/>
        </p:nvSpPr>
        <p:spPr>
          <a:xfrm>
            <a:off x="292650" y="1165800"/>
            <a:ext cx="11454300" cy="5633700"/>
          </a:xfrm>
          <a:prstGeom prst="rect">
            <a:avLst/>
          </a:prstGeom>
          <a:noFill/>
          <a:ln>
            <a:noFill/>
          </a:ln>
        </p:spPr>
        <p:txBody>
          <a:bodyPr spcFirstLastPara="1" wrap="square" lIns="91425" tIns="91425" rIns="91425" bIns="91425" anchor="t" anchorCtr="0">
            <a:spAutoFit/>
          </a:bodyPr>
          <a:lstStyle/>
          <a:p>
            <a:pPr marL="457200" marR="0" lvl="0" indent="-355600" algn="just" rtl="0">
              <a:lnSpc>
                <a:spcPct val="115000"/>
              </a:lnSpc>
              <a:spcBef>
                <a:spcPts val="0"/>
              </a:spcBef>
              <a:spcAft>
                <a:spcPts val="0"/>
              </a:spcAft>
              <a:buClr>
                <a:srgbClr val="000000"/>
              </a:buClr>
              <a:buSzPts val="2000"/>
              <a:buFont typeface="Times New Roman"/>
              <a:buChar char="➢"/>
            </a:pPr>
            <a:r>
              <a:rPr lang="en-US" sz="1800" dirty="0">
                <a:latin typeface="Times New Roman"/>
                <a:ea typeface="Times New Roman"/>
                <a:cs typeface="Times New Roman"/>
                <a:sym typeface="Times New Roman"/>
              </a:rPr>
              <a:t>Cloud computing has emerged as an alternative computing framework and become popular due to many features including “pay as you use” kind of billing strategy, virtualization, rapid elasticity, on-demand use, etc.</a:t>
            </a:r>
            <a:endParaRPr sz="1400" b="0" i="0" u="none" strike="noStrike" cap="none" dirty="0">
              <a:solidFill>
                <a:srgbClr val="000000"/>
              </a:solidFill>
              <a:latin typeface="Arial"/>
              <a:ea typeface="Arial"/>
              <a:cs typeface="Arial"/>
              <a:sym typeface="Arial"/>
            </a:endParaRPr>
          </a:p>
          <a:p>
            <a:pPr marL="101600" marR="0" lvl="0" indent="0" algn="just" rtl="0">
              <a:lnSpc>
                <a:spcPct val="30000"/>
              </a:lnSpc>
              <a:spcBef>
                <a:spcPts val="0"/>
              </a:spcBef>
              <a:spcAft>
                <a:spcPts val="0"/>
              </a:spcAft>
              <a:buClr>
                <a:srgbClr val="000000"/>
              </a:buClr>
              <a:buSzPts val="1800"/>
              <a:buFont typeface="Arial"/>
              <a:buNone/>
            </a:pPr>
            <a:r>
              <a:rPr lang="en-US" sz="1800" b="0" i="0" u="none" strike="noStrike" cap="none" dirty="0">
                <a:solidFill>
                  <a:srgbClr val="000000"/>
                </a:solidFill>
                <a:latin typeface="Times New Roman"/>
                <a:ea typeface="Times New Roman"/>
                <a:cs typeface="Times New Roman"/>
                <a:sym typeface="Times New Roman"/>
              </a:rPr>
              <a:t>                          </a:t>
            </a:r>
            <a:endParaRPr sz="1800" b="0" i="0" u="none" strike="noStrike" cap="none" dirty="0">
              <a:solidFill>
                <a:srgbClr val="000000"/>
              </a:solidFill>
              <a:latin typeface="Times New Roman"/>
              <a:ea typeface="Times New Roman"/>
              <a:cs typeface="Times New Roman"/>
              <a:sym typeface="Times New Roman"/>
            </a:endParaRPr>
          </a:p>
          <a:p>
            <a:pPr marL="457200" marR="0" lvl="0" indent="-355600" algn="just" rtl="0">
              <a:lnSpc>
                <a:spcPct val="115000"/>
              </a:lnSpc>
              <a:spcBef>
                <a:spcPts val="0"/>
              </a:spcBef>
              <a:spcAft>
                <a:spcPts val="0"/>
              </a:spcAft>
              <a:buClr>
                <a:srgbClr val="000000"/>
              </a:buClr>
              <a:buSzPts val="2000"/>
              <a:buFont typeface="Times New Roman"/>
              <a:buChar char="➢"/>
            </a:pPr>
            <a:r>
              <a:rPr lang="en-US" sz="1800" dirty="0">
                <a:latin typeface="Times New Roman"/>
                <a:ea typeface="Times New Roman"/>
                <a:cs typeface="Times New Roman"/>
                <a:sym typeface="Times New Roman"/>
              </a:rPr>
              <a:t>Many real world applications and scientific workflows like Epigenomics, Cybershake, Ligo, Montage are being deployed on cloud computing platforms.</a:t>
            </a:r>
            <a:endParaRPr sz="1400" b="0" i="0" u="none" strike="noStrike" cap="none" dirty="0">
              <a:solidFill>
                <a:srgbClr val="000000"/>
              </a:solidFill>
              <a:latin typeface="Arial"/>
              <a:ea typeface="Arial"/>
              <a:cs typeface="Arial"/>
              <a:sym typeface="Arial"/>
            </a:endParaRPr>
          </a:p>
          <a:p>
            <a:pPr marL="101600" marR="0" lvl="0" indent="0" algn="just" rtl="0">
              <a:lnSpc>
                <a:spcPct val="30000"/>
              </a:lnSpc>
              <a:spcBef>
                <a:spcPts val="0"/>
              </a:spcBef>
              <a:spcAft>
                <a:spcPts val="0"/>
              </a:spcAft>
              <a:buClr>
                <a:srgbClr val="000000"/>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457200" marR="0" lvl="0" indent="-355600" algn="just" rtl="0">
              <a:lnSpc>
                <a:spcPct val="115000"/>
              </a:lnSpc>
              <a:spcBef>
                <a:spcPts val="0"/>
              </a:spcBef>
              <a:spcAft>
                <a:spcPts val="0"/>
              </a:spcAft>
              <a:buClr>
                <a:srgbClr val="000000"/>
              </a:buClr>
              <a:buSzPts val="2000"/>
              <a:buFont typeface="Times New Roman"/>
              <a:buChar char="➢"/>
            </a:pPr>
            <a:r>
              <a:rPr lang="en-US" sz="1800" b="0" i="0" u="none" strike="noStrike" cap="none" dirty="0">
                <a:solidFill>
                  <a:srgbClr val="000000"/>
                </a:solidFill>
                <a:latin typeface="Times New Roman"/>
                <a:ea typeface="Times New Roman"/>
                <a:cs typeface="Times New Roman"/>
                <a:sym typeface="Times New Roman"/>
              </a:rPr>
              <a:t>Due to the </a:t>
            </a:r>
            <a:r>
              <a:rPr lang="en-US" sz="1800" dirty="0">
                <a:latin typeface="Times New Roman"/>
                <a:ea typeface="Times New Roman"/>
                <a:cs typeface="Times New Roman"/>
                <a:sym typeface="Times New Roman"/>
              </a:rPr>
              <a:t>large resource requirement and options provided by different cloud providers, these workflows are being deployed across multiple clouds.</a:t>
            </a:r>
            <a:r>
              <a:rPr lang="en-US" sz="1800" b="0" i="0" u="none" strike="noStrike" cap="none" dirty="0">
                <a:solidFill>
                  <a:srgbClr val="000000"/>
                </a:solidFill>
                <a:latin typeface="Times New Roman"/>
                <a:ea typeface="Times New Roman"/>
                <a:cs typeface="Times New Roman"/>
                <a:sym typeface="Times New Roman"/>
              </a:rPr>
              <a:t> </a:t>
            </a:r>
            <a:endParaRPr sz="1800" dirty="0">
              <a:latin typeface="Times New Roman"/>
              <a:ea typeface="Times New Roman"/>
              <a:cs typeface="Times New Roman"/>
              <a:sym typeface="Times New Roman"/>
            </a:endParaRPr>
          </a:p>
          <a:p>
            <a:pPr marL="101600" marR="0" lvl="0" indent="0" algn="just" rtl="0">
              <a:lnSpc>
                <a:spcPct val="30000"/>
              </a:lnSpc>
              <a:spcBef>
                <a:spcPts val="0"/>
              </a:spcBef>
              <a:spcAft>
                <a:spcPts val="0"/>
              </a:spcAft>
              <a:buClr>
                <a:srgbClr val="000000"/>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457200" marR="0" lvl="0" indent="-355600" algn="just" rtl="0">
              <a:lnSpc>
                <a:spcPct val="115000"/>
              </a:lnSpc>
              <a:spcBef>
                <a:spcPts val="0"/>
              </a:spcBef>
              <a:spcAft>
                <a:spcPts val="0"/>
              </a:spcAft>
              <a:buClr>
                <a:srgbClr val="000000"/>
              </a:buClr>
              <a:buSzPts val="2000"/>
              <a:buFont typeface="Times New Roman"/>
              <a:buChar char="➢"/>
            </a:pPr>
            <a:r>
              <a:rPr lang="en-US" sz="1800" dirty="0">
                <a:latin typeface="Times New Roman"/>
                <a:ea typeface="Times New Roman"/>
                <a:cs typeface="Times New Roman"/>
                <a:sym typeface="Times New Roman"/>
              </a:rPr>
              <a:t>Scheduling of such workflows keeping in favor of lower cost, makespan and higher reliability remains an active area of research.</a:t>
            </a:r>
            <a:endParaRPr sz="1800" b="0" i="0" u="none" strike="noStrike" cap="none" dirty="0">
              <a:solidFill>
                <a:srgbClr val="000000"/>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SzPts val="1800"/>
              <a:buFont typeface="Times New Roman"/>
              <a:buChar char="➢"/>
            </a:pPr>
            <a:r>
              <a:rPr lang="en-US" sz="1800" dirty="0">
                <a:solidFill>
                  <a:schemeClr val="dk1"/>
                </a:solidFill>
                <a:latin typeface="Times New Roman"/>
                <a:ea typeface="Times New Roman"/>
                <a:cs typeface="Times New Roman"/>
                <a:sym typeface="Times New Roman"/>
              </a:rPr>
              <a:t>With multiple cloud vendors in the picture, we need to keep in mind the different pricing mechanisms that are employed by each vendor.</a:t>
            </a:r>
            <a:endParaRPr sz="1800" dirty="0">
              <a:latin typeface="Times New Roman"/>
              <a:ea typeface="Times New Roman"/>
              <a:cs typeface="Times New Roman"/>
              <a:sym typeface="Times New Roman"/>
            </a:endParaRPr>
          </a:p>
          <a:p>
            <a:pPr marL="101600" marR="0" lvl="0" indent="0" algn="just" rtl="0">
              <a:lnSpc>
                <a:spcPct val="30000"/>
              </a:lnSpc>
              <a:spcBef>
                <a:spcPts val="0"/>
              </a:spcBef>
              <a:spcAft>
                <a:spcPts val="0"/>
              </a:spcAft>
              <a:buClr>
                <a:srgbClr val="000000"/>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457200" marR="0" lvl="0" indent="-355600" algn="just" rtl="0">
              <a:lnSpc>
                <a:spcPct val="115000"/>
              </a:lnSpc>
              <a:spcBef>
                <a:spcPts val="0"/>
              </a:spcBef>
              <a:spcAft>
                <a:spcPts val="0"/>
              </a:spcAft>
              <a:buClr>
                <a:srgbClr val="000000"/>
              </a:buClr>
              <a:buSzPts val="2000"/>
              <a:buFont typeface="Times New Roman"/>
              <a:buChar char="➢"/>
            </a:pPr>
            <a:r>
              <a:rPr lang="en-US" sz="1800" dirty="0">
                <a:latin typeface="Times New Roman"/>
                <a:ea typeface="Times New Roman"/>
                <a:cs typeface="Times New Roman"/>
                <a:sym typeface="Times New Roman"/>
              </a:rPr>
              <a:t>In this work, we model the different pricing mechanisms and the discounting schemes used. Then, we tackle the problem of scheduling such workflows using a list-scheduling approach.</a:t>
            </a:r>
            <a:endParaRPr sz="1400" b="0" i="0" u="none" strike="noStrike" cap="none" dirty="0">
              <a:solidFill>
                <a:srgbClr val="000000"/>
              </a:solidFill>
              <a:latin typeface="Arial"/>
              <a:ea typeface="Arial"/>
              <a:cs typeface="Arial"/>
              <a:sym typeface="Arial"/>
            </a:endParaRPr>
          </a:p>
          <a:p>
            <a:pPr marL="101600" marR="0" lvl="0" indent="0" algn="just" rtl="0">
              <a:lnSpc>
                <a:spcPct val="30000"/>
              </a:lnSpc>
              <a:spcBef>
                <a:spcPts val="0"/>
              </a:spcBef>
              <a:spcAft>
                <a:spcPts val="0"/>
              </a:spcAft>
              <a:buClr>
                <a:srgbClr val="000000"/>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457200" marR="0" lvl="0" indent="-355600" algn="just" rtl="0">
              <a:lnSpc>
                <a:spcPct val="115000"/>
              </a:lnSpc>
              <a:spcBef>
                <a:spcPts val="0"/>
              </a:spcBef>
              <a:spcAft>
                <a:spcPts val="0"/>
              </a:spcAft>
              <a:buClr>
                <a:srgbClr val="000000"/>
              </a:buClr>
              <a:buSzPts val="2000"/>
              <a:buFont typeface="Times New Roman"/>
              <a:buChar char="➢"/>
            </a:pPr>
            <a:r>
              <a:rPr lang="en-US" sz="1800" b="0" i="0" u="none" strike="noStrike" cap="none" dirty="0">
                <a:solidFill>
                  <a:srgbClr val="000000"/>
                </a:solidFill>
                <a:latin typeface="Times New Roman"/>
                <a:ea typeface="Times New Roman"/>
                <a:cs typeface="Times New Roman"/>
                <a:sym typeface="Times New Roman"/>
              </a:rPr>
              <a:t>An extensive set of experiments done with real-world </a:t>
            </a:r>
            <a:r>
              <a:rPr lang="en-US" sz="1800" dirty="0">
                <a:latin typeface="Times New Roman"/>
                <a:ea typeface="Times New Roman"/>
                <a:cs typeface="Times New Roman"/>
                <a:sym typeface="Times New Roman"/>
              </a:rPr>
              <a:t>workflows</a:t>
            </a:r>
            <a:r>
              <a:rPr lang="en-US" sz="1800" b="0" i="0" u="none" strike="noStrike" cap="none" dirty="0">
                <a:solidFill>
                  <a:srgbClr val="000000"/>
                </a:solidFill>
                <a:latin typeface="Times New Roman"/>
                <a:ea typeface="Times New Roman"/>
                <a:cs typeface="Times New Roman"/>
                <a:sym typeface="Times New Roman"/>
              </a:rPr>
              <a:t> </a:t>
            </a:r>
            <a:r>
              <a:rPr lang="en-US" sz="1800" dirty="0">
                <a:latin typeface="Times New Roman"/>
                <a:ea typeface="Times New Roman"/>
                <a:cs typeface="Times New Roman"/>
                <a:sym typeface="Times New Roman"/>
              </a:rPr>
              <a:t>shows that our method outperform the existing state-of-art methods.</a:t>
            </a:r>
            <a:endParaRPr sz="1400" b="0" i="0" u="none" strike="noStrike" cap="none" dirty="0">
              <a:solidFill>
                <a:srgbClr val="000000"/>
              </a:solidFill>
              <a:latin typeface="Arial"/>
              <a:ea typeface="Arial"/>
              <a:cs typeface="Arial"/>
              <a:sym typeface="Arial"/>
            </a:endParaRPr>
          </a:p>
          <a:p>
            <a:pPr marL="101600" marR="0" lvl="0" indent="0" algn="just" rtl="0">
              <a:lnSpc>
                <a:spcPct val="30000"/>
              </a:lnSpc>
              <a:spcBef>
                <a:spcPts val="0"/>
              </a:spcBef>
              <a:spcAft>
                <a:spcPts val="0"/>
              </a:spcAft>
              <a:buClr>
                <a:srgbClr val="000000"/>
              </a:buClr>
              <a:buSzPts val="1800"/>
              <a:buFont typeface="Arial"/>
              <a:buNone/>
            </a:pPr>
            <a:endParaRPr sz="1800" b="0" i="0" u="none" strike="noStrike" cap="none" dirty="0">
              <a:solidFill>
                <a:srgbClr val="000000"/>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None/>
            </a:pPr>
            <a:endParaRPr sz="18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4"/>
          <p:cNvSpPr txBox="1">
            <a:spLocks noGrp="1"/>
          </p:cNvSpPr>
          <p:nvPr>
            <p:ph type="title"/>
          </p:nvPr>
        </p:nvSpPr>
        <p:spPr>
          <a:xfrm>
            <a:off x="0" y="258619"/>
            <a:ext cx="12192000" cy="785091"/>
          </a:xfrm>
          <a:prstGeom prst="rect">
            <a:avLst/>
          </a:prstGeom>
          <a:solidFill>
            <a:srgbClr val="1F3864"/>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imes New Roman"/>
              <a:buNone/>
            </a:pPr>
            <a:r>
              <a:rPr lang="en-US" dirty="0"/>
              <a:t>Our Contributions</a:t>
            </a:r>
            <a:endParaRPr dirty="0"/>
          </a:p>
        </p:txBody>
      </p:sp>
      <p:sp>
        <p:nvSpPr>
          <p:cNvPr id="54" name="Google Shape;54;p4"/>
          <p:cNvSpPr txBox="1">
            <a:spLocks noGrp="1"/>
          </p:cNvSpPr>
          <p:nvPr>
            <p:ph type="body" idx="1"/>
          </p:nvPr>
        </p:nvSpPr>
        <p:spPr>
          <a:xfrm>
            <a:off x="254625" y="1167249"/>
            <a:ext cx="10727100" cy="5144400"/>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15000"/>
              </a:lnSpc>
              <a:spcBef>
                <a:spcPts val="0"/>
              </a:spcBef>
              <a:spcAft>
                <a:spcPts val="0"/>
              </a:spcAft>
              <a:buClr>
                <a:srgbClr val="000000"/>
              </a:buClr>
              <a:buSzPts val="2000"/>
              <a:buFont typeface="Noto Sans"/>
              <a:buChar char="➢"/>
            </a:pPr>
            <a:r>
              <a:rPr lang="en-US" sz="2000" dirty="0">
                <a:solidFill>
                  <a:schemeClr val="dk1"/>
                </a:solidFill>
                <a:latin typeface="Times New Roman"/>
                <a:ea typeface="Times New Roman"/>
                <a:cs typeface="Times New Roman"/>
                <a:sym typeface="Times New Roman"/>
              </a:rPr>
              <a:t>Proposed a system model to study workflow scheduling in a multi-cloud system considering communication costs and different pricing mechanisms.</a:t>
            </a:r>
          </a:p>
          <a:p>
            <a:pPr marL="457200" marR="0" lvl="0" indent="0" algn="just" rtl="0">
              <a:lnSpc>
                <a:spcPct val="115000"/>
              </a:lnSpc>
              <a:spcBef>
                <a:spcPts val="0"/>
              </a:spcBef>
              <a:spcAft>
                <a:spcPts val="0"/>
              </a:spcAft>
              <a:buClr>
                <a:srgbClr val="000000"/>
              </a:buClr>
              <a:buSzPts val="2000"/>
              <a:buFont typeface="Arial"/>
              <a:buNone/>
            </a:pPr>
            <a:endParaRPr lang="en-US" sz="2000" b="0" i="0" u="none" strike="noStrike" cap="none" dirty="0">
              <a:solidFill>
                <a:schemeClr val="dk1"/>
              </a:solidFill>
              <a:latin typeface="Times New Roman"/>
              <a:ea typeface="Times New Roman"/>
              <a:cs typeface="Times New Roman"/>
              <a:sym typeface="Times New Roman"/>
            </a:endParaRPr>
          </a:p>
          <a:p>
            <a:pPr marL="285750" marR="0" lvl="0" indent="-285750" algn="just" rtl="0">
              <a:lnSpc>
                <a:spcPct val="115000"/>
              </a:lnSpc>
              <a:spcBef>
                <a:spcPts val="0"/>
              </a:spcBef>
              <a:spcAft>
                <a:spcPts val="0"/>
              </a:spcAft>
              <a:buClr>
                <a:schemeClr val="dk1"/>
              </a:buClr>
              <a:buSzPts val="2000"/>
              <a:buFont typeface="Times New Roman"/>
              <a:buChar char="➢"/>
            </a:pPr>
            <a:r>
              <a:rPr lang="en-US" sz="2000" dirty="0">
                <a:solidFill>
                  <a:schemeClr val="dk1"/>
                </a:solidFill>
                <a:latin typeface="Times New Roman"/>
                <a:ea typeface="Times New Roman"/>
                <a:cs typeface="Times New Roman"/>
                <a:sym typeface="Times New Roman"/>
              </a:rPr>
              <a:t>Did the reliability analysis for task execution considering that the failure of the tasks is modeled using Poisson Distribution.</a:t>
            </a:r>
            <a:endParaRPr lang="en-US" sz="2000" b="0" i="0" u="none" strike="noStrike" cap="none" dirty="0">
              <a:solidFill>
                <a:schemeClr val="dk1"/>
              </a:solidFill>
              <a:latin typeface="Times New Roman"/>
              <a:ea typeface="Times New Roman"/>
              <a:cs typeface="Times New Roman"/>
              <a:sym typeface="Times New Roman"/>
            </a:endParaRPr>
          </a:p>
          <a:p>
            <a:pPr marL="457200" marR="0" lvl="0" indent="0" algn="just" rtl="0">
              <a:lnSpc>
                <a:spcPct val="115000"/>
              </a:lnSpc>
              <a:spcBef>
                <a:spcPts val="0"/>
              </a:spcBef>
              <a:spcAft>
                <a:spcPts val="0"/>
              </a:spcAft>
              <a:buClr>
                <a:srgbClr val="000000"/>
              </a:buClr>
              <a:buSzPts val="2000"/>
              <a:buFont typeface="Arial"/>
              <a:buNone/>
            </a:pPr>
            <a:endParaRPr lang="en-US" sz="2000" b="0" i="0" u="none" strike="noStrike" cap="none" dirty="0">
              <a:solidFill>
                <a:schemeClr val="dk1"/>
              </a:solidFill>
              <a:latin typeface="Times New Roman"/>
              <a:ea typeface="Times New Roman"/>
              <a:cs typeface="Times New Roman"/>
              <a:sym typeface="Times New Roman"/>
            </a:endParaRPr>
          </a:p>
          <a:p>
            <a:pPr marL="285750" marR="0" lvl="0" indent="-285750" algn="just" rtl="0">
              <a:lnSpc>
                <a:spcPct val="115000"/>
              </a:lnSpc>
              <a:spcBef>
                <a:spcPts val="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Proposed </a:t>
            </a:r>
            <a:r>
              <a:rPr lang="en-US" sz="2000" dirty="0">
                <a:solidFill>
                  <a:schemeClr val="dk1"/>
                </a:solidFill>
                <a:latin typeface="Times New Roman"/>
                <a:ea typeface="Times New Roman"/>
                <a:cs typeface="Times New Roman"/>
                <a:sym typeface="Times New Roman"/>
              </a:rPr>
              <a:t>a list-based scheduling approach to achieve low cost, makespan and high reliability.</a:t>
            </a:r>
            <a:endParaRPr lang="en-US" sz="2000" b="0" i="0" u="none" strike="noStrike" cap="none" dirty="0">
              <a:solidFill>
                <a:schemeClr val="dk1"/>
              </a:solidFill>
              <a:latin typeface="Times New Roman"/>
              <a:ea typeface="Times New Roman"/>
              <a:cs typeface="Times New Roman"/>
              <a:sym typeface="Times New Roman"/>
            </a:endParaRPr>
          </a:p>
          <a:p>
            <a:pPr marL="457200" marR="0" lvl="0" indent="0" algn="just" rtl="0">
              <a:lnSpc>
                <a:spcPct val="115000"/>
              </a:lnSpc>
              <a:spcBef>
                <a:spcPts val="0"/>
              </a:spcBef>
              <a:spcAft>
                <a:spcPts val="0"/>
              </a:spcAft>
              <a:buClr>
                <a:srgbClr val="000000"/>
              </a:buClr>
              <a:buSzPts val="2000"/>
              <a:buFont typeface="Arial"/>
              <a:buNone/>
            </a:pPr>
            <a:endParaRPr lang="en-US" sz="2000" b="0" i="0" u="none" strike="noStrike" cap="none" dirty="0">
              <a:solidFill>
                <a:schemeClr val="dk1"/>
              </a:solidFill>
              <a:latin typeface="Times New Roman"/>
              <a:ea typeface="Times New Roman"/>
              <a:cs typeface="Times New Roman"/>
              <a:sym typeface="Times New Roman"/>
            </a:endParaRPr>
          </a:p>
          <a:p>
            <a:pPr marL="285750" marR="0" lvl="0" indent="-285750" algn="just" rtl="0">
              <a:lnSpc>
                <a:spcPct val="115000"/>
              </a:lnSpc>
              <a:spcBef>
                <a:spcPts val="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Conduct extensive set of experiments with real world </a:t>
            </a:r>
            <a:r>
              <a:rPr lang="en-US" sz="2000" dirty="0">
                <a:solidFill>
                  <a:schemeClr val="dk1"/>
                </a:solidFill>
                <a:latin typeface="Times New Roman"/>
                <a:ea typeface="Times New Roman"/>
                <a:cs typeface="Times New Roman"/>
                <a:sym typeface="Times New Roman"/>
              </a:rPr>
              <a:t>workflows.</a:t>
            </a:r>
            <a:endParaRPr lang="en-US" sz="2000" b="0" i="0" u="none" strike="noStrike" cap="none" dirty="0">
              <a:solidFill>
                <a:schemeClr val="dk1"/>
              </a:solidFill>
              <a:latin typeface="Times New Roman"/>
              <a:ea typeface="Times New Roman"/>
              <a:cs typeface="Times New Roman"/>
              <a:sym typeface="Times New Roman"/>
            </a:endParaRPr>
          </a:p>
          <a:p>
            <a:pPr marL="457200" marR="0" lvl="0" indent="0" algn="just" rtl="0">
              <a:lnSpc>
                <a:spcPct val="115000"/>
              </a:lnSpc>
              <a:spcBef>
                <a:spcPts val="0"/>
              </a:spcBef>
              <a:spcAft>
                <a:spcPts val="0"/>
              </a:spcAft>
              <a:buClr>
                <a:srgbClr val="000000"/>
              </a:buClr>
              <a:buSzPts val="2000"/>
              <a:buFont typeface="Arial"/>
              <a:buNone/>
            </a:pPr>
            <a:endParaRPr lang="en-US" sz="2000" b="0" i="0" u="none" strike="noStrike" cap="none" dirty="0">
              <a:solidFill>
                <a:schemeClr val="dk1"/>
              </a:solidFill>
              <a:latin typeface="Times New Roman"/>
              <a:ea typeface="Times New Roman"/>
              <a:cs typeface="Times New Roman"/>
              <a:sym typeface="Times New Roman"/>
            </a:endParaRPr>
          </a:p>
          <a:p>
            <a:pPr marL="285750" marR="0" lvl="0" indent="-285750" algn="just" rtl="0">
              <a:lnSpc>
                <a:spcPct val="115000"/>
              </a:lnSpc>
              <a:spcBef>
                <a:spcPts val="0"/>
              </a:spcBef>
              <a:spcAft>
                <a:spcPts val="0"/>
              </a:spcAft>
              <a:buClr>
                <a:schemeClr val="dk1"/>
              </a:buClr>
              <a:buSzPts val="2000"/>
              <a:buFont typeface="Times New Roman"/>
              <a:buChar char="➢"/>
            </a:pPr>
            <a:r>
              <a:rPr lang="en-US" sz="2000" b="0" i="0" u="none" strike="noStrike" cap="none" dirty="0">
                <a:solidFill>
                  <a:schemeClr val="dk1"/>
                </a:solidFill>
                <a:latin typeface="Times New Roman"/>
                <a:ea typeface="Times New Roman"/>
                <a:cs typeface="Times New Roman"/>
                <a:sym typeface="Times New Roman"/>
              </a:rPr>
              <a:t>Compare performance with existing solution approaches.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6"/>
          <p:cNvSpPr txBox="1">
            <a:spLocks noGrp="1"/>
          </p:cNvSpPr>
          <p:nvPr>
            <p:ph type="title"/>
          </p:nvPr>
        </p:nvSpPr>
        <p:spPr>
          <a:xfrm>
            <a:off x="0" y="258619"/>
            <a:ext cx="12192000" cy="785100"/>
          </a:xfrm>
          <a:prstGeom prst="rect">
            <a:avLst/>
          </a:prstGeom>
          <a:solidFill>
            <a:srgbClr val="1F3864"/>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Times New Roman"/>
              <a:buNone/>
            </a:pPr>
            <a:r>
              <a:rPr lang="en-US">
                <a:solidFill>
                  <a:srgbClr val="FFFFFF"/>
                </a:solidFill>
              </a:rPr>
              <a:t>Scientific workflow</a:t>
            </a:r>
            <a:endParaRPr/>
          </a:p>
        </p:txBody>
      </p:sp>
      <p:sp>
        <p:nvSpPr>
          <p:cNvPr id="61" name="Google Shape;61;p6"/>
          <p:cNvSpPr txBox="1"/>
          <p:nvPr/>
        </p:nvSpPr>
        <p:spPr>
          <a:xfrm>
            <a:off x="325025" y="1218125"/>
            <a:ext cx="9836100" cy="3416290"/>
          </a:xfrm>
          <a:prstGeom prst="rect">
            <a:avLst/>
          </a:prstGeom>
          <a:noFill/>
          <a:ln>
            <a:noFill/>
          </a:ln>
        </p:spPr>
        <p:txBody>
          <a:bodyPr spcFirstLastPara="1" wrap="square" lIns="91425" tIns="91425" rIns="91425" bIns="91425" anchor="t" anchorCtr="0">
            <a:spAutoFit/>
          </a:bodyPr>
          <a:lstStyle/>
          <a:p>
            <a:pPr marL="457200" marR="0" lvl="0" indent="-355600" algn="just" rtl="0">
              <a:lnSpc>
                <a:spcPct val="150000"/>
              </a:lnSpc>
              <a:spcBef>
                <a:spcPts val="0"/>
              </a:spcBef>
              <a:spcAft>
                <a:spcPts val="0"/>
              </a:spcAft>
              <a:buClr>
                <a:srgbClr val="000000"/>
              </a:buClr>
              <a:buSzPts val="2000"/>
              <a:buFont typeface="Times New Roman"/>
              <a:buChar char="➢"/>
            </a:pPr>
            <a:r>
              <a:rPr lang="en-US" sz="2000" dirty="0">
                <a:latin typeface="Times New Roman"/>
                <a:ea typeface="Times New Roman"/>
                <a:cs typeface="Times New Roman"/>
                <a:sym typeface="Times New Roman"/>
              </a:rPr>
              <a:t>Many real-world workflows are modeled as a Directed acyclic graph (DAG) </a:t>
            </a:r>
            <a:r>
              <a:rPr lang="en-US" sz="2000" b="1" i="1" dirty="0">
                <a:latin typeface="Times New Roman"/>
                <a:ea typeface="Times New Roman"/>
                <a:cs typeface="Times New Roman"/>
                <a:sym typeface="Times New Roman"/>
              </a:rPr>
              <a:t>G(V, E).</a:t>
            </a:r>
            <a:endParaRPr sz="2000" b="1" i="1" u="none" strike="noStrike" cap="none" dirty="0">
              <a:solidFill>
                <a:srgbClr val="000000"/>
              </a:solidFill>
              <a:latin typeface="Times New Roman"/>
              <a:ea typeface="Times New Roman"/>
              <a:cs typeface="Times New Roman"/>
              <a:sym typeface="Times New Roman"/>
            </a:endParaRPr>
          </a:p>
          <a:p>
            <a:pPr marL="457200" marR="0" lvl="0" indent="-355600" algn="just" rtl="0">
              <a:lnSpc>
                <a:spcPct val="150000"/>
              </a:lnSpc>
              <a:spcBef>
                <a:spcPts val="0"/>
              </a:spcBef>
              <a:spcAft>
                <a:spcPts val="0"/>
              </a:spcAft>
              <a:buClr>
                <a:srgbClr val="000000"/>
              </a:buClr>
              <a:buSzPts val="2000"/>
              <a:buFont typeface="Times New Roman"/>
              <a:buChar char="➢"/>
            </a:pPr>
            <a:r>
              <a:rPr lang="en-US" sz="2000" b="1" i="1" dirty="0">
                <a:latin typeface="Times New Roman"/>
                <a:ea typeface="Times New Roman"/>
                <a:cs typeface="Times New Roman"/>
                <a:sym typeface="Times New Roman"/>
              </a:rPr>
              <a:t>V:</a:t>
            </a:r>
            <a:r>
              <a:rPr lang="en-US" sz="2000" dirty="0">
                <a:latin typeface="Times New Roman"/>
                <a:ea typeface="Times New Roman"/>
                <a:cs typeface="Times New Roman"/>
                <a:sym typeface="Times New Roman"/>
              </a:rPr>
              <a:t> Denotes the set of individual tasks of the workflow. </a:t>
            </a:r>
            <a:r>
              <a:rPr lang="en-US" sz="2000" b="1" dirty="0">
                <a:latin typeface="Times New Roman"/>
                <a:ea typeface="Times New Roman"/>
                <a:cs typeface="Times New Roman"/>
                <a:sym typeface="Times New Roman"/>
              </a:rPr>
              <a:t>w(v</a:t>
            </a:r>
            <a:r>
              <a:rPr lang="en-US" sz="2000" b="1" baseline="-25000" dirty="0">
                <a:latin typeface="Times New Roman"/>
                <a:ea typeface="Times New Roman"/>
                <a:cs typeface="Times New Roman"/>
                <a:sym typeface="Times New Roman"/>
              </a:rPr>
              <a:t>i</a:t>
            </a:r>
            <a:r>
              <a:rPr lang="en-US" sz="2000" b="1" dirty="0">
                <a:latin typeface="Times New Roman"/>
                <a:ea typeface="Times New Roman"/>
                <a:cs typeface="Times New Roman"/>
                <a:sym typeface="Times New Roman"/>
              </a:rPr>
              <a:t>)</a:t>
            </a:r>
            <a:r>
              <a:rPr lang="en-US" sz="2000" dirty="0">
                <a:latin typeface="Times New Roman"/>
                <a:ea typeface="Times New Roman"/>
                <a:cs typeface="Times New Roman"/>
                <a:sym typeface="Times New Roman"/>
              </a:rPr>
              <a:t> denotes the computation requirement of </a:t>
            </a:r>
            <a:r>
              <a:rPr lang="en-US" sz="2000" dirty="0">
                <a:solidFill>
                  <a:schemeClr val="dk1"/>
                </a:solidFill>
                <a:latin typeface="Times New Roman"/>
                <a:ea typeface="Times New Roman"/>
                <a:cs typeface="Times New Roman"/>
                <a:sym typeface="Times New Roman"/>
              </a:rPr>
              <a:t>v</a:t>
            </a:r>
            <a:r>
              <a:rPr lang="en-US" sz="2000" baseline="-25000" dirty="0">
                <a:solidFill>
                  <a:schemeClr val="dk1"/>
                </a:solidFill>
                <a:latin typeface="Times New Roman"/>
                <a:ea typeface="Times New Roman"/>
                <a:cs typeface="Times New Roman"/>
                <a:sym typeface="Times New Roman"/>
              </a:rPr>
              <a:t>i</a:t>
            </a:r>
            <a:r>
              <a:rPr lang="en-US" sz="2000" dirty="0">
                <a:latin typeface="Times New Roman"/>
                <a:ea typeface="Times New Roman"/>
                <a:cs typeface="Times New Roman"/>
                <a:sym typeface="Times New Roman"/>
              </a:rPr>
              <a:t>. </a:t>
            </a:r>
            <a:r>
              <a:rPr lang="en-US" sz="2000" b="1" i="1" dirty="0">
                <a:latin typeface="Times New Roman"/>
                <a:ea typeface="Times New Roman"/>
                <a:cs typeface="Times New Roman"/>
                <a:sym typeface="Times New Roman"/>
              </a:rPr>
              <a:t>V </a:t>
            </a:r>
            <a:r>
              <a:rPr lang="en-US" sz="2000" dirty="0">
                <a:latin typeface="Times New Roman"/>
                <a:ea typeface="Times New Roman"/>
                <a:cs typeface="Times New Roman"/>
                <a:sym typeface="Times New Roman"/>
              </a:rPr>
              <a:t>= {v</a:t>
            </a:r>
            <a:r>
              <a:rPr lang="en-US" sz="2000" baseline="-25000" dirty="0">
                <a:latin typeface="Times New Roman"/>
                <a:ea typeface="Times New Roman"/>
                <a:cs typeface="Times New Roman"/>
                <a:sym typeface="Times New Roman"/>
              </a:rPr>
              <a:t>1</a:t>
            </a:r>
            <a:r>
              <a:rPr lang="en-US" sz="2000" dirty="0">
                <a:latin typeface="Times New Roman"/>
                <a:ea typeface="Times New Roman"/>
                <a:cs typeface="Times New Roman"/>
                <a:sym typeface="Times New Roman"/>
              </a:rPr>
              <a:t>, v</a:t>
            </a:r>
            <a:r>
              <a:rPr lang="en-US" sz="2000" baseline="-25000" dirty="0">
                <a:latin typeface="Times New Roman"/>
                <a:ea typeface="Times New Roman"/>
                <a:cs typeface="Times New Roman"/>
                <a:sym typeface="Times New Roman"/>
              </a:rPr>
              <a:t>2</a:t>
            </a:r>
            <a:r>
              <a:rPr lang="en-US" sz="2000" dirty="0">
                <a:latin typeface="Times New Roman"/>
                <a:ea typeface="Times New Roman"/>
                <a:cs typeface="Times New Roman"/>
                <a:sym typeface="Times New Roman"/>
              </a:rPr>
              <a:t>,..., v</a:t>
            </a:r>
            <a:r>
              <a:rPr lang="en-US" sz="2000" baseline="-25000" dirty="0">
                <a:latin typeface="Times New Roman"/>
                <a:ea typeface="Times New Roman"/>
                <a:cs typeface="Times New Roman"/>
                <a:sym typeface="Times New Roman"/>
              </a:rPr>
              <a:t>n</a:t>
            </a:r>
            <a:r>
              <a:rPr lang="en-US" sz="2000" dirty="0">
                <a:latin typeface="Times New Roman"/>
                <a:ea typeface="Times New Roman"/>
                <a:cs typeface="Times New Roman"/>
                <a:sym typeface="Times New Roman"/>
              </a:rPr>
              <a:t>}</a:t>
            </a:r>
            <a:endParaRPr sz="2000" dirty="0">
              <a:latin typeface="Times New Roman"/>
              <a:ea typeface="Times New Roman"/>
              <a:cs typeface="Times New Roman"/>
              <a:sym typeface="Times New Roman"/>
            </a:endParaRPr>
          </a:p>
          <a:p>
            <a:pPr marL="457200" marR="0" lvl="0" indent="-355600" algn="just" rtl="0">
              <a:lnSpc>
                <a:spcPct val="150000"/>
              </a:lnSpc>
              <a:spcBef>
                <a:spcPts val="0"/>
              </a:spcBef>
              <a:spcAft>
                <a:spcPts val="0"/>
              </a:spcAft>
              <a:buClr>
                <a:srgbClr val="000000"/>
              </a:buClr>
              <a:buSzPts val="2000"/>
              <a:buFont typeface="Times New Roman"/>
              <a:buChar char="➢"/>
            </a:pPr>
            <a:r>
              <a:rPr lang="en-US" sz="2000" b="1" i="1" dirty="0">
                <a:latin typeface="Times New Roman"/>
                <a:ea typeface="Times New Roman"/>
                <a:cs typeface="Times New Roman"/>
                <a:sym typeface="Times New Roman"/>
              </a:rPr>
              <a:t>E: </a:t>
            </a:r>
            <a:r>
              <a:rPr lang="en-US" sz="2000" dirty="0">
                <a:latin typeface="Times New Roman"/>
                <a:ea typeface="Times New Roman"/>
                <a:cs typeface="Times New Roman"/>
                <a:sym typeface="Times New Roman"/>
              </a:rPr>
              <a:t>Denotes the set of edges (v</a:t>
            </a:r>
            <a:r>
              <a:rPr lang="en-US" sz="2000" baseline="-25000" dirty="0">
                <a:latin typeface="Times New Roman"/>
                <a:ea typeface="Times New Roman"/>
                <a:cs typeface="Times New Roman"/>
                <a:sym typeface="Times New Roman"/>
              </a:rPr>
              <a:t>i</a:t>
            </a:r>
            <a:r>
              <a:rPr lang="en-US" sz="2000" dirty="0">
                <a:latin typeface="Times New Roman"/>
                <a:ea typeface="Times New Roman"/>
                <a:cs typeface="Times New Roman"/>
                <a:sym typeface="Times New Roman"/>
              </a:rPr>
              <a:t>, v</a:t>
            </a:r>
            <a:r>
              <a:rPr lang="en-US" sz="2000" baseline="-25000" dirty="0">
                <a:latin typeface="Times New Roman"/>
                <a:ea typeface="Times New Roman"/>
                <a:cs typeface="Times New Roman"/>
                <a:sym typeface="Times New Roman"/>
              </a:rPr>
              <a:t>j</a:t>
            </a:r>
            <a:r>
              <a:rPr lang="en-US" sz="2000" dirty="0">
                <a:latin typeface="Times New Roman"/>
                <a:ea typeface="Times New Roman"/>
                <a:cs typeface="Times New Roman"/>
                <a:sym typeface="Times New Roman"/>
              </a:rPr>
              <a:t>) indicating a data or control-flow dependency between the tasks </a:t>
            </a:r>
            <a:r>
              <a:rPr lang="en-US" sz="2000" b="1" i="1" dirty="0">
                <a:latin typeface="Times New Roman"/>
                <a:ea typeface="Times New Roman"/>
                <a:cs typeface="Times New Roman"/>
                <a:sym typeface="Times New Roman"/>
              </a:rPr>
              <a:t>i.e.</a:t>
            </a:r>
            <a:r>
              <a:rPr lang="en-US" sz="2000" dirty="0">
                <a:latin typeface="Times New Roman"/>
                <a:ea typeface="Times New Roman"/>
                <a:cs typeface="Times New Roman"/>
                <a:sym typeface="Times New Roman"/>
              </a:rPr>
              <a:t> v</a:t>
            </a:r>
            <a:r>
              <a:rPr lang="en-US" sz="2000" baseline="-25000" dirty="0">
                <a:latin typeface="Times New Roman"/>
                <a:ea typeface="Times New Roman"/>
                <a:cs typeface="Times New Roman"/>
                <a:sym typeface="Times New Roman"/>
              </a:rPr>
              <a:t>j</a:t>
            </a:r>
            <a:r>
              <a:rPr lang="en-US" sz="2000" dirty="0">
                <a:latin typeface="Times New Roman"/>
                <a:ea typeface="Times New Roman"/>
                <a:cs typeface="Times New Roman"/>
                <a:sym typeface="Times New Roman"/>
              </a:rPr>
              <a:t> cannot start unless v</a:t>
            </a:r>
            <a:r>
              <a:rPr lang="en-US" sz="2000" baseline="-25000" dirty="0">
                <a:latin typeface="Times New Roman"/>
                <a:ea typeface="Times New Roman"/>
                <a:cs typeface="Times New Roman"/>
                <a:sym typeface="Times New Roman"/>
              </a:rPr>
              <a:t>i</a:t>
            </a:r>
            <a:r>
              <a:rPr lang="en-US" sz="2000" dirty="0">
                <a:latin typeface="Times New Roman"/>
                <a:ea typeface="Times New Roman"/>
                <a:cs typeface="Times New Roman"/>
                <a:sym typeface="Times New Roman"/>
              </a:rPr>
              <a:t> finishes and transfers the output to it. The weight of edge </a:t>
            </a:r>
            <a:r>
              <a:rPr lang="en-US" sz="2000" b="1" dirty="0">
                <a:latin typeface="Times New Roman"/>
                <a:ea typeface="Times New Roman"/>
                <a:cs typeface="Times New Roman"/>
                <a:sym typeface="Times New Roman"/>
              </a:rPr>
              <a:t>w</a:t>
            </a:r>
            <a:r>
              <a:rPr lang="en-US" sz="2000" b="1" dirty="0">
                <a:solidFill>
                  <a:schemeClr val="dk1"/>
                </a:solidFill>
                <a:latin typeface="Times New Roman"/>
                <a:ea typeface="Times New Roman"/>
                <a:cs typeface="Times New Roman"/>
                <a:sym typeface="Times New Roman"/>
              </a:rPr>
              <a:t>(v</a:t>
            </a:r>
            <a:r>
              <a:rPr lang="en-US" sz="2000" b="1" baseline="-25000" dirty="0">
                <a:solidFill>
                  <a:schemeClr val="dk1"/>
                </a:solidFill>
                <a:latin typeface="Times New Roman"/>
                <a:ea typeface="Times New Roman"/>
                <a:cs typeface="Times New Roman"/>
                <a:sym typeface="Times New Roman"/>
              </a:rPr>
              <a:t>i</a:t>
            </a:r>
            <a:r>
              <a:rPr lang="en-US" sz="2000" b="1" dirty="0">
                <a:solidFill>
                  <a:schemeClr val="dk1"/>
                </a:solidFill>
                <a:latin typeface="Times New Roman"/>
                <a:ea typeface="Times New Roman"/>
                <a:cs typeface="Times New Roman"/>
                <a:sym typeface="Times New Roman"/>
              </a:rPr>
              <a:t>, v</a:t>
            </a:r>
            <a:r>
              <a:rPr lang="en-US" sz="2000" b="1" baseline="-25000" dirty="0">
                <a:solidFill>
                  <a:schemeClr val="dk1"/>
                </a:solidFill>
                <a:latin typeface="Times New Roman"/>
                <a:ea typeface="Times New Roman"/>
                <a:cs typeface="Times New Roman"/>
                <a:sym typeface="Times New Roman"/>
              </a:rPr>
              <a:t>j</a:t>
            </a:r>
            <a:r>
              <a:rPr lang="en-US" sz="2000" b="1" dirty="0">
                <a:solidFill>
                  <a:schemeClr val="dk1"/>
                </a:solidFill>
                <a:latin typeface="Times New Roman"/>
                <a:ea typeface="Times New Roman"/>
                <a:cs typeface="Times New Roman"/>
                <a:sym typeface="Times New Roman"/>
              </a:rPr>
              <a:t>)</a:t>
            </a:r>
            <a:r>
              <a:rPr lang="en-US" sz="2000" dirty="0">
                <a:latin typeface="Times New Roman"/>
                <a:ea typeface="Times New Roman"/>
                <a:cs typeface="Times New Roman"/>
                <a:sym typeface="Times New Roman"/>
              </a:rPr>
              <a:t> denoted the size of output needed to be transferred.</a:t>
            </a:r>
            <a:endParaRPr sz="2000" baseline="-25000" dirty="0">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endParaRPr sz="2000" b="0" i="0" u="none" strike="noStrike" cap="none" dirty="0">
              <a:solidFill>
                <a:srgbClr val="000000"/>
              </a:solidFill>
              <a:latin typeface="Times New Roman"/>
              <a:ea typeface="Times New Roman"/>
              <a:cs typeface="Times New Roman"/>
              <a:sym typeface="Times New Roman"/>
            </a:endParaRPr>
          </a:p>
        </p:txBody>
      </p:sp>
      <p:pic>
        <p:nvPicPr>
          <p:cNvPr id="63" name="Google Shape;63;p6"/>
          <p:cNvPicPr preferRelativeResize="0"/>
          <p:nvPr/>
        </p:nvPicPr>
        <p:blipFill>
          <a:blip r:embed="rId3">
            <a:alphaModFix/>
          </a:blip>
          <a:stretch>
            <a:fillRect/>
          </a:stretch>
        </p:blipFill>
        <p:spPr>
          <a:xfrm>
            <a:off x="533885" y="4150275"/>
            <a:ext cx="10379275" cy="1945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g1c149392ac3_1_6"/>
          <p:cNvSpPr txBox="1">
            <a:spLocks noGrp="1"/>
          </p:cNvSpPr>
          <p:nvPr>
            <p:ph type="title"/>
          </p:nvPr>
        </p:nvSpPr>
        <p:spPr>
          <a:xfrm>
            <a:off x="0" y="258619"/>
            <a:ext cx="12192000" cy="785100"/>
          </a:xfrm>
          <a:prstGeom prst="rect">
            <a:avLst/>
          </a:prstGeom>
          <a:solidFill>
            <a:srgbClr val="1F3864"/>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Times New Roman"/>
              <a:buNone/>
            </a:pPr>
            <a:r>
              <a:rPr lang="en-US">
                <a:solidFill>
                  <a:srgbClr val="FFFFFF"/>
                </a:solidFill>
              </a:rPr>
              <a:t>Multi-cloud system</a:t>
            </a:r>
            <a:endParaRPr/>
          </a:p>
        </p:txBody>
      </p:sp>
      <p:sp>
        <p:nvSpPr>
          <p:cNvPr id="69" name="Google Shape;69;g1c149392ac3_1_6"/>
          <p:cNvSpPr txBox="1"/>
          <p:nvPr/>
        </p:nvSpPr>
        <p:spPr>
          <a:xfrm>
            <a:off x="325025" y="1218125"/>
            <a:ext cx="9836100" cy="4325100"/>
          </a:xfrm>
          <a:prstGeom prst="rect">
            <a:avLst/>
          </a:prstGeom>
          <a:noFill/>
          <a:ln>
            <a:noFill/>
          </a:ln>
        </p:spPr>
        <p:txBody>
          <a:bodyPr spcFirstLastPara="1" wrap="square" lIns="91425" tIns="91425" rIns="91425" bIns="91425" anchor="t" anchorCtr="0">
            <a:spAutoFit/>
          </a:bodyPr>
          <a:lstStyle/>
          <a:p>
            <a:pPr marL="457200" marR="0" lvl="0" indent="-342900" algn="just" rtl="0">
              <a:lnSpc>
                <a:spcPct val="150000"/>
              </a:lnSpc>
              <a:spcBef>
                <a:spcPts val="0"/>
              </a:spcBef>
              <a:spcAft>
                <a:spcPts val="0"/>
              </a:spcAft>
              <a:buClr>
                <a:srgbClr val="000000"/>
              </a:buClr>
              <a:buSzPts val="1800"/>
              <a:buFont typeface="Times New Roman"/>
              <a:buChar char="➢"/>
            </a:pPr>
            <a:r>
              <a:rPr lang="en-US" sz="1800" dirty="0">
                <a:latin typeface="Times New Roman"/>
                <a:ea typeface="Times New Roman"/>
                <a:cs typeface="Times New Roman"/>
                <a:sym typeface="Times New Roman"/>
              </a:rPr>
              <a:t>Each cloud provider provides its resources in the form of Virtual Machines (VMs). The VMs from all the providers are combined into a single set. VM(k, p) denotes the VM of the p</a:t>
            </a:r>
            <a:r>
              <a:rPr lang="en-US" sz="1800" baseline="30000" dirty="0">
                <a:latin typeface="Times New Roman"/>
                <a:ea typeface="Times New Roman"/>
                <a:cs typeface="Times New Roman"/>
                <a:sym typeface="Times New Roman"/>
              </a:rPr>
              <a:t>th</a:t>
            </a:r>
            <a:r>
              <a:rPr lang="en-US" sz="1800" dirty="0">
                <a:latin typeface="Times New Roman"/>
                <a:ea typeface="Times New Roman"/>
                <a:cs typeface="Times New Roman"/>
                <a:sym typeface="Times New Roman"/>
              </a:rPr>
              <a:t> type offered by the k</a:t>
            </a:r>
            <a:r>
              <a:rPr lang="en-US" sz="1800" baseline="30000" dirty="0">
                <a:latin typeface="Times New Roman"/>
                <a:ea typeface="Times New Roman"/>
                <a:cs typeface="Times New Roman"/>
                <a:sym typeface="Times New Roman"/>
              </a:rPr>
              <a:t>th</a:t>
            </a:r>
            <a:r>
              <a:rPr lang="en-US" sz="1800" dirty="0">
                <a:latin typeface="Times New Roman"/>
                <a:ea typeface="Times New Roman"/>
                <a:cs typeface="Times New Roman"/>
                <a:sym typeface="Times New Roman"/>
              </a:rPr>
              <a:t> cloud. </a:t>
            </a:r>
            <a:r>
              <a:rPr lang="en-US" sz="1800" b="1" dirty="0">
                <a:latin typeface="Times New Roman"/>
                <a:ea typeface="Times New Roman"/>
                <a:cs typeface="Times New Roman"/>
                <a:sym typeface="Times New Roman"/>
              </a:rPr>
              <a:t>w(VM(k, p))</a:t>
            </a:r>
            <a:r>
              <a:rPr lang="en-US" sz="1800" dirty="0">
                <a:latin typeface="Times New Roman"/>
                <a:ea typeface="Times New Roman"/>
                <a:cs typeface="Times New Roman"/>
                <a:sym typeface="Times New Roman"/>
              </a:rPr>
              <a:t> denotes the amount of computation that can be performed by the VM in unit time.</a:t>
            </a:r>
            <a:endParaRPr sz="1800" b="1" i="1" dirty="0">
              <a:latin typeface="Times New Roman"/>
              <a:ea typeface="Times New Roman"/>
              <a:cs typeface="Times New Roman"/>
              <a:sym typeface="Times New Roman"/>
            </a:endParaRPr>
          </a:p>
          <a:p>
            <a:pPr marL="457200" marR="0" lvl="0" indent="-342900" algn="just" rtl="0">
              <a:lnSpc>
                <a:spcPct val="150000"/>
              </a:lnSpc>
              <a:spcBef>
                <a:spcPts val="0"/>
              </a:spcBef>
              <a:spcAft>
                <a:spcPts val="0"/>
              </a:spcAft>
              <a:buSzPts val="1800"/>
              <a:buFont typeface="Times New Roman"/>
              <a:buChar char="➢"/>
            </a:pPr>
            <a:r>
              <a:rPr lang="en-US" sz="1800" dirty="0">
                <a:latin typeface="Times New Roman"/>
                <a:ea typeface="Times New Roman"/>
                <a:cs typeface="Times New Roman"/>
                <a:sym typeface="Times New Roman"/>
              </a:rPr>
              <a:t>VMs belonging to the same provider are connected by high-speed internal network, while those across clouds are connected by low-speed external network. Hence the time required to transfer data between v</a:t>
            </a:r>
            <a:r>
              <a:rPr lang="en-US" sz="1800" baseline="-25000" dirty="0">
                <a:latin typeface="Times New Roman"/>
                <a:ea typeface="Times New Roman"/>
                <a:cs typeface="Times New Roman"/>
                <a:sym typeface="Times New Roman"/>
              </a:rPr>
              <a:t>i</a:t>
            </a:r>
            <a:r>
              <a:rPr lang="en-US" sz="1800" dirty="0">
                <a:latin typeface="Times New Roman"/>
                <a:ea typeface="Times New Roman"/>
                <a:cs typeface="Times New Roman"/>
                <a:sym typeface="Times New Roman"/>
              </a:rPr>
              <a:t> and v</a:t>
            </a:r>
            <a:r>
              <a:rPr lang="en-US" sz="1800" baseline="-25000" dirty="0">
                <a:latin typeface="Times New Roman"/>
                <a:ea typeface="Times New Roman"/>
                <a:cs typeface="Times New Roman"/>
                <a:sym typeface="Times New Roman"/>
              </a:rPr>
              <a:t>j</a:t>
            </a:r>
            <a:r>
              <a:rPr lang="en-US" sz="1800" dirty="0">
                <a:latin typeface="Times New Roman"/>
                <a:ea typeface="Times New Roman"/>
                <a:cs typeface="Times New Roman"/>
                <a:sym typeface="Times New Roman"/>
              </a:rPr>
              <a:t> is: </a:t>
            </a:r>
            <a:r>
              <a:rPr lang="en-US" sz="1800" b="1" dirty="0">
                <a:latin typeface="Times New Roman"/>
                <a:ea typeface="Times New Roman"/>
                <a:cs typeface="Times New Roman"/>
                <a:sym typeface="Times New Roman"/>
              </a:rPr>
              <a:t>T</a:t>
            </a:r>
            <a:r>
              <a:rPr lang="en-US" sz="1800" b="1" baseline="-25000" dirty="0">
                <a:latin typeface="Times New Roman"/>
                <a:ea typeface="Times New Roman"/>
                <a:cs typeface="Times New Roman"/>
                <a:sym typeface="Times New Roman"/>
              </a:rPr>
              <a:t>comm</a:t>
            </a:r>
            <a:r>
              <a:rPr lang="en-US" sz="1800" b="1" dirty="0">
                <a:latin typeface="Times New Roman"/>
                <a:ea typeface="Times New Roman"/>
                <a:cs typeface="Times New Roman"/>
                <a:sym typeface="Times New Roman"/>
              </a:rPr>
              <a:t>[v</a:t>
            </a:r>
            <a:r>
              <a:rPr lang="en-US" sz="1800" b="1" baseline="-25000" dirty="0">
                <a:latin typeface="Times New Roman"/>
                <a:ea typeface="Times New Roman"/>
                <a:cs typeface="Times New Roman"/>
                <a:sym typeface="Times New Roman"/>
              </a:rPr>
              <a:t>i</a:t>
            </a:r>
            <a:r>
              <a:rPr lang="en-US" sz="1800" b="1" dirty="0">
                <a:latin typeface="Times New Roman"/>
                <a:ea typeface="Times New Roman"/>
                <a:cs typeface="Times New Roman"/>
                <a:sym typeface="Times New Roman"/>
              </a:rPr>
              <a:t>, v</a:t>
            </a:r>
            <a:r>
              <a:rPr lang="en-US" sz="1800" b="1" baseline="-25000" dirty="0">
                <a:latin typeface="Times New Roman"/>
                <a:ea typeface="Times New Roman"/>
                <a:cs typeface="Times New Roman"/>
                <a:sym typeface="Times New Roman"/>
              </a:rPr>
              <a:t>j</a:t>
            </a:r>
            <a:r>
              <a:rPr lang="en-US" sz="1800" b="1" dirty="0">
                <a:latin typeface="Times New Roman"/>
                <a:ea typeface="Times New Roman"/>
                <a:cs typeface="Times New Roman"/>
                <a:sym typeface="Times New Roman"/>
              </a:rPr>
              <a:t>] =</a:t>
            </a:r>
            <a:r>
              <a:rPr lang="en-US" sz="1800" dirty="0">
                <a:latin typeface="Times New Roman"/>
                <a:ea typeface="Times New Roman"/>
                <a:cs typeface="Times New Roman"/>
                <a:sym typeface="Times New Roman"/>
              </a:rPr>
              <a:t> </a:t>
            </a:r>
            <a:r>
              <a:rPr lang="en-US" sz="1800" b="1" dirty="0">
                <a:latin typeface="Times New Roman"/>
                <a:ea typeface="Times New Roman"/>
                <a:cs typeface="Times New Roman"/>
                <a:sym typeface="Times New Roman"/>
              </a:rPr>
              <a:t>w(v</a:t>
            </a:r>
            <a:r>
              <a:rPr lang="en-US" sz="1800" b="1" baseline="-25000" dirty="0">
                <a:latin typeface="Times New Roman"/>
                <a:ea typeface="Times New Roman"/>
                <a:cs typeface="Times New Roman"/>
                <a:sym typeface="Times New Roman"/>
              </a:rPr>
              <a:t>i</a:t>
            </a:r>
            <a:r>
              <a:rPr lang="en-US" sz="1800" b="1" dirty="0">
                <a:latin typeface="Times New Roman"/>
                <a:ea typeface="Times New Roman"/>
                <a:cs typeface="Times New Roman"/>
                <a:sym typeface="Times New Roman"/>
              </a:rPr>
              <a:t>, v</a:t>
            </a:r>
            <a:r>
              <a:rPr lang="en-US" sz="1800" b="1" baseline="-25000" dirty="0">
                <a:latin typeface="Times New Roman"/>
                <a:ea typeface="Times New Roman"/>
                <a:cs typeface="Times New Roman"/>
                <a:sym typeface="Times New Roman"/>
              </a:rPr>
              <a:t>j</a:t>
            </a:r>
            <a:r>
              <a:rPr lang="en-US" sz="1800" b="1" dirty="0">
                <a:latin typeface="Times New Roman"/>
                <a:ea typeface="Times New Roman"/>
                <a:cs typeface="Times New Roman"/>
                <a:sym typeface="Times New Roman"/>
              </a:rPr>
              <a:t>)/</a:t>
            </a:r>
            <a:r>
              <a:rPr lang="en-US" sz="1800" b="1" i="1" dirty="0">
                <a:latin typeface="Times New Roman"/>
                <a:ea typeface="Times New Roman"/>
                <a:cs typeface="Times New Roman"/>
                <a:sym typeface="Times New Roman"/>
              </a:rPr>
              <a:t>bandwidth</a:t>
            </a:r>
            <a:r>
              <a:rPr lang="en-US" sz="1800" dirty="0">
                <a:latin typeface="Times New Roman"/>
                <a:ea typeface="Times New Roman"/>
                <a:cs typeface="Times New Roman"/>
                <a:sym typeface="Times New Roman"/>
              </a:rPr>
              <a:t>.</a:t>
            </a:r>
            <a:endParaRPr sz="1800" dirty="0">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endParaRPr sz="2000" dirty="0">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endParaRPr sz="2000" baseline="-25000" dirty="0">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endParaRPr sz="2000" b="0" i="0" u="none" strike="noStrike" cap="none" dirty="0">
              <a:solidFill>
                <a:srgbClr val="000000"/>
              </a:solidFill>
              <a:latin typeface="Times New Roman"/>
              <a:ea typeface="Times New Roman"/>
              <a:cs typeface="Times New Roman"/>
              <a:sym typeface="Times New Roman"/>
            </a:endParaRPr>
          </a:p>
        </p:txBody>
      </p:sp>
      <p:pic>
        <p:nvPicPr>
          <p:cNvPr id="71" name="Google Shape;71;g1c149392ac3_1_6"/>
          <p:cNvPicPr preferRelativeResize="0"/>
          <p:nvPr/>
        </p:nvPicPr>
        <p:blipFill rotWithShape="1">
          <a:blip r:embed="rId3">
            <a:alphaModFix/>
          </a:blip>
          <a:srcRect l="50839" t="16609" r="5900" b="24197"/>
          <a:stretch/>
        </p:blipFill>
        <p:spPr>
          <a:xfrm>
            <a:off x="1697211" y="4262131"/>
            <a:ext cx="7934352" cy="2337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g1c149392ac3_1_14"/>
          <p:cNvSpPr txBox="1">
            <a:spLocks noGrp="1"/>
          </p:cNvSpPr>
          <p:nvPr>
            <p:ph type="title"/>
          </p:nvPr>
        </p:nvSpPr>
        <p:spPr>
          <a:xfrm>
            <a:off x="0" y="258619"/>
            <a:ext cx="12192000" cy="785100"/>
          </a:xfrm>
          <a:prstGeom prst="rect">
            <a:avLst/>
          </a:prstGeom>
          <a:solidFill>
            <a:srgbClr val="1F3864"/>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Times New Roman"/>
              <a:buNone/>
            </a:pPr>
            <a:r>
              <a:rPr lang="en-US">
                <a:solidFill>
                  <a:srgbClr val="FFFFFF"/>
                </a:solidFill>
              </a:rPr>
              <a:t>Notations and Timing Metrics</a:t>
            </a:r>
            <a:endParaRPr/>
          </a:p>
        </p:txBody>
      </p:sp>
      <p:sp>
        <p:nvSpPr>
          <p:cNvPr id="77" name="Google Shape;77;g1c149392ac3_1_14"/>
          <p:cNvSpPr txBox="1"/>
          <p:nvPr/>
        </p:nvSpPr>
        <p:spPr>
          <a:xfrm>
            <a:off x="325025" y="1218125"/>
            <a:ext cx="9836100" cy="3724800"/>
          </a:xfrm>
          <a:prstGeom prst="rect">
            <a:avLst/>
          </a:prstGeom>
          <a:noFill/>
          <a:ln>
            <a:noFill/>
          </a:ln>
        </p:spPr>
        <p:txBody>
          <a:bodyPr spcFirstLastPara="1" wrap="square" lIns="91425" tIns="91425" rIns="91425" bIns="91425" anchor="t" anchorCtr="0">
            <a:spAutoFit/>
          </a:bodyPr>
          <a:lstStyle/>
          <a:p>
            <a:pPr marL="457200" marR="0" lvl="0" indent="-355600" algn="just" rtl="0">
              <a:lnSpc>
                <a:spcPct val="150000"/>
              </a:lnSpc>
              <a:spcBef>
                <a:spcPts val="0"/>
              </a:spcBef>
              <a:spcAft>
                <a:spcPts val="0"/>
              </a:spcAft>
              <a:buSzPts val="2000"/>
              <a:buFont typeface="Times New Roman"/>
              <a:buChar char="➢"/>
            </a:pPr>
            <a:r>
              <a:rPr lang="en-US" sz="2000" b="1" dirty="0">
                <a:latin typeface="Times New Roman"/>
                <a:ea typeface="Times New Roman"/>
                <a:cs typeface="Times New Roman"/>
                <a:sym typeface="Times New Roman"/>
              </a:rPr>
              <a:t>pred(v</a:t>
            </a:r>
            <a:r>
              <a:rPr lang="en-US" sz="2000" b="1" baseline="-25000" dirty="0">
                <a:latin typeface="Times New Roman"/>
                <a:ea typeface="Times New Roman"/>
                <a:cs typeface="Times New Roman"/>
                <a:sym typeface="Times New Roman"/>
              </a:rPr>
              <a:t>i</a:t>
            </a:r>
            <a:r>
              <a:rPr lang="en-US" sz="2000" b="1" dirty="0">
                <a:latin typeface="Times New Roman"/>
                <a:ea typeface="Times New Roman"/>
                <a:cs typeface="Times New Roman"/>
                <a:sym typeface="Times New Roman"/>
              </a:rPr>
              <a:t>) (Predecessor set of v</a:t>
            </a:r>
            <a:r>
              <a:rPr lang="en-US" sz="2000" b="1" baseline="-25000" dirty="0">
                <a:latin typeface="Times New Roman"/>
                <a:ea typeface="Times New Roman"/>
                <a:cs typeface="Times New Roman"/>
                <a:sym typeface="Times New Roman"/>
              </a:rPr>
              <a:t>i</a:t>
            </a:r>
            <a:r>
              <a:rPr lang="en-US" sz="2000" b="1" dirty="0">
                <a:latin typeface="Times New Roman"/>
                <a:ea typeface="Times New Roman"/>
                <a:cs typeface="Times New Roman"/>
                <a:sym typeface="Times New Roman"/>
              </a:rPr>
              <a:t>): Denotes the set of predecessor tasks of v</a:t>
            </a:r>
            <a:r>
              <a:rPr lang="en-US" sz="2000" b="1" baseline="-25000" dirty="0">
                <a:latin typeface="Times New Roman"/>
                <a:ea typeface="Times New Roman"/>
                <a:cs typeface="Times New Roman"/>
                <a:sym typeface="Times New Roman"/>
              </a:rPr>
              <a:t>i</a:t>
            </a:r>
            <a:r>
              <a:rPr lang="en-US" sz="2000" b="1" dirty="0">
                <a:latin typeface="Times New Roman"/>
                <a:ea typeface="Times New Roman"/>
                <a:cs typeface="Times New Roman"/>
                <a:sym typeface="Times New Roman"/>
              </a:rPr>
              <a:t>. </a:t>
            </a:r>
            <a:endParaRPr sz="2000" b="1" dirty="0">
              <a:latin typeface="Times New Roman"/>
              <a:ea typeface="Times New Roman"/>
              <a:cs typeface="Times New Roman"/>
              <a:sym typeface="Times New Roman"/>
            </a:endParaRPr>
          </a:p>
          <a:p>
            <a:pPr marL="457200" lvl="0" indent="-355600" algn="just" rtl="0">
              <a:lnSpc>
                <a:spcPct val="150000"/>
              </a:lnSpc>
              <a:spcBef>
                <a:spcPts val="0"/>
              </a:spcBef>
              <a:spcAft>
                <a:spcPts val="0"/>
              </a:spcAft>
              <a:buSzPts val="2000"/>
              <a:buFont typeface="Times New Roman"/>
              <a:buChar char="➢"/>
            </a:pPr>
            <a:r>
              <a:rPr lang="en-US" sz="2000" b="1" dirty="0">
                <a:solidFill>
                  <a:schemeClr val="dk1"/>
                </a:solidFill>
                <a:latin typeface="Times New Roman"/>
                <a:ea typeface="Times New Roman"/>
                <a:cs typeface="Times New Roman"/>
                <a:sym typeface="Times New Roman"/>
              </a:rPr>
              <a:t>succ(v</a:t>
            </a:r>
            <a:r>
              <a:rPr lang="en-US" sz="2000" b="1" baseline="-25000" dirty="0">
                <a:solidFill>
                  <a:schemeClr val="dk1"/>
                </a:solidFill>
                <a:latin typeface="Times New Roman"/>
                <a:ea typeface="Times New Roman"/>
                <a:cs typeface="Times New Roman"/>
                <a:sym typeface="Times New Roman"/>
              </a:rPr>
              <a:t>i</a:t>
            </a:r>
            <a:r>
              <a:rPr lang="en-US" sz="2000" b="1" dirty="0">
                <a:solidFill>
                  <a:schemeClr val="dk1"/>
                </a:solidFill>
                <a:latin typeface="Times New Roman"/>
                <a:ea typeface="Times New Roman"/>
                <a:cs typeface="Times New Roman"/>
                <a:sym typeface="Times New Roman"/>
              </a:rPr>
              <a:t>) (Successor set of v</a:t>
            </a:r>
            <a:r>
              <a:rPr lang="en-US" sz="2000" b="1" baseline="-25000" dirty="0">
                <a:solidFill>
                  <a:schemeClr val="dk1"/>
                </a:solidFill>
                <a:latin typeface="Times New Roman"/>
                <a:ea typeface="Times New Roman"/>
                <a:cs typeface="Times New Roman"/>
                <a:sym typeface="Times New Roman"/>
              </a:rPr>
              <a:t>i</a:t>
            </a:r>
            <a:r>
              <a:rPr lang="en-US" sz="2000" b="1" dirty="0">
                <a:solidFill>
                  <a:schemeClr val="dk1"/>
                </a:solidFill>
                <a:latin typeface="Times New Roman"/>
                <a:ea typeface="Times New Roman"/>
                <a:cs typeface="Times New Roman"/>
                <a:sym typeface="Times New Roman"/>
              </a:rPr>
              <a:t>): Denotes the set of successor tasks of v</a:t>
            </a:r>
            <a:r>
              <a:rPr lang="en-US" sz="2000" b="1" baseline="-25000" dirty="0">
                <a:solidFill>
                  <a:schemeClr val="dk1"/>
                </a:solidFill>
                <a:latin typeface="Times New Roman"/>
                <a:ea typeface="Times New Roman"/>
                <a:cs typeface="Times New Roman"/>
                <a:sym typeface="Times New Roman"/>
              </a:rPr>
              <a:t>i</a:t>
            </a:r>
            <a:r>
              <a:rPr lang="en-US" sz="2000" b="1" dirty="0">
                <a:solidFill>
                  <a:schemeClr val="dk1"/>
                </a:solidFill>
                <a:latin typeface="Times New Roman"/>
                <a:ea typeface="Times New Roman"/>
                <a:cs typeface="Times New Roman"/>
                <a:sym typeface="Times New Roman"/>
              </a:rPr>
              <a:t>. </a:t>
            </a:r>
            <a:endParaRPr sz="2000" b="1" dirty="0">
              <a:latin typeface="Times New Roman"/>
              <a:ea typeface="Times New Roman"/>
              <a:cs typeface="Times New Roman"/>
              <a:sym typeface="Times New Roman"/>
            </a:endParaRPr>
          </a:p>
          <a:p>
            <a:pPr marL="457200" lvl="0" indent="-355600" algn="just" rtl="0">
              <a:lnSpc>
                <a:spcPct val="150000"/>
              </a:lnSpc>
              <a:spcBef>
                <a:spcPts val="0"/>
              </a:spcBef>
              <a:spcAft>
                <a:spcPts val="0"/>
              </a:spcAft>
              <a:buSzPts val="2000"/>
              <a:buFont typeface="Times New Roman"/>
              <a:buChar char="➢"/>
            </a:pPr>
            <a:r>
              <a:rPr lang="en-US" sz="2000" b="1" dirty="0">
                <a:solidFill>
                  <a:schemeClr val="dk1"/>
                </a:solidFill>
                <a:latin typeface="Times New Roman"/>
                <a:ea typeface="Times New Roman"/>
                <a:cs typeface="Times New Roman"/>
                <a:sym typeface="Times New Roman"/>
              </a:rPr>
              <a:t>ST</a:t>
            </a:r>
            <a:r>
              <a:rPr lang="en-US" sz="2000" b="1" baseline="-25000" dirty="0">
                <a:solidFill>
                  <a:schemeClr val="dk1"/>
                </a:solidFill>
                <a:latin typeface="Times New Roman"/>
                <a:ea typeface="Times New Roman"/>
                <a:cs typeface="Times New Roman"/>
                <a:sym typeface="Times New Roman"/>
              </a:rPr>
              <a:t>vi</a:t>
            </a:r>
            <a:r>
              <a:rPr lang="en-US" sz="2000" b="1" dirty="0">
                <a:solidFill>
                  <a:schemeClr val="dk1"/>
                </a:solidFill>
                <a:latin typeface="Times New Roman"/>
                <a:ea typeface="Times New Roman"/>
                <a:cs typeface="Times New Roman"/>
                <a:sym typeface="Times New Roman"/>
              </a:rPr>
              <a:t> (Start time of task v</a:t>
            </a:r>
            <a:r>
              <a:rPr lang="en-US" sz="2000" b="1" baseline="-25000" dirty="0">
                <a:solidFill>
                  <a:schemeClr val="dk1"/>
                </a:solidFill>
                <a:latin typeface="Times New Roman"/>
                <a:ea typeface="Times New Roman"/>
                <a:cs typeface="Times New Roman"/>
                <a:sym typeface="Times New Roman"/>
              </a:rPr>
              <a:t>i</a:t>
            </a:r>
            <a:r>
              <a:rPr lang="en-US" sz="2000" b="1" dirty="0">
                <a:solidFill>
                  <a:schemeClr val="dk1"/>
                </a:solidFill>
                <a:latin typeface="Times New Roman"/>
                <a:ea typeface="Times New Roman"/>
                <a:cs typeface="Times New Roman"/>
                <a:sym typeface="Times New Roman"/>
              </a:rPr>
              <a:t>) = max </a:t>
            </a:r>
            <a:r>
              <a:rPr lang="en-US" sz="2000" b="1" baseline="-25000" dirty="0">
                <a:solidFill>
                  <a:schemeClr val="dk1"/>
                </a:solidFill>
                <a:latin typeface="Times New Roman"/>
                <a:ea typeface="Times New Roman"/>
                <a:cs typeface="Times New Roman"/>
                <a:sym typeface="Times New Roman"/>
              </a:rPr>
              <a:t>vj in pred(vi)</a:t>
            </a:r>
            <a:r>
              <a:rPr lang="en-US" sz="2000" b="1" dirty="0">
                <a:solidFill>
                  <a:schemeClr val="dk1"/>
                </a:solidFill>
                <a:latin typeface="Times New Roman"/>
                <a:ea typeface="Times New Roman"/>
                <a:cs typeface="Times New Roman"/>
                <a:sym typeface="Times New Roman"/>
              </a:rPr>
              <a:t> FT</a:t>
            </a:r>
            <a:r>
              <a:rPr lang="en-US" sz="2000" b="1" baseline="-25000" dirty="0">
                <a:solidFill>
                  <a:schemeClr val="dk1"/>
                </a:solidFill>
                <a:latin typeface="Times New Roman"/>
                <a:ea typeface="Times New Roman"/>
                <a:cs typeface="Times New Roman"/>
                <a:sym typeface="Times New Roman"/>
              </a:rPr>
              <a:t>vj</a:t>
            </a:r>
            <a:r>
              <a:rPr lang="en-US" sz="2000" b="1" dirty="0">
                <a:solidFill>
                  <a:schemeClr val="dk1"/>
                </a:solidFill>
                <a:latin typeface="Times New Roman"/>
                <a:ea typeface="Times New Roman"/>
                <a:cs typeface="Times New Roman"/>
                <a:sym typeface="Times New Roman"/>
              </a:rPr>
              <a:t> + T</a:t>
            </a:r>
            <a:r>
              <a:rPr lang="en-US" sz="2000" b="1" baseline="-25000" dirty="0">
                <a:solidFill>
                  <a:schemeClr val="dk1"/>
                </a:solidFill>
                <a:latin typeface="Times New Roman"/>
                <a:ea typeface="Times New Roman"/>
                <a:cs typeface="Times New Roman"/>
                <a:sym typeface="Times New Roman"/>
              </a:rPr>
              <a:t>comm</a:t>
            </a:r>
            <a:r>
              <a:rPr lang="en-US" sz="2000" b="1" dirty="0">
                <a:solidFill>
                  <a:schemeClr val="dk1"/>
                </a:solidFill>
                <a:latin typeface="Times New Roman"/>
                <a:ea typeface="Times New Roman"/>
                <a:cs typeface="Times New Roman"/>
                <a:sym typeface="Times New Roman"/>
              </a:rPr>
              <a:t>[v</a:t>
            </a:r>
            <a:r>
              <a:rPr lang="en-US" sz="2000" b="1" baseline="-25000" dirty="0">
                <a:solidFill>
                  <a:schemeClr val="dk1"/>
                </a:solidFill>
                <a:latin typeface="Times New Roman"/>
                <a:ea typeface="Times New Roman"/>
                <a:cs typeface="Times New Roman"/>
                <a:sym typeface="Times New Roman"/>
              </a:rPr>
              <a:t>i</a:t>
            </a:r>
            <a:r>
              <a:rPr lang="en-US" sz="2000" b="1" dirty="0">
                <a:solidFill>
                  <a:schemeClr val="dk1"/>
                </a:solidFill>
                <a:latin typeface="Times New Roman"/>
                <a:ea typeface="Times New Roman"/>
                <a:cs typeface="Times New Roman"/>
                <a:sym typeface="Times New Roman"/>
              </a:rPr>
              <a:t>, v</a:t>
            </a:r>
            <a:r>
              <a:rPr lang="en-US" sz="2000" b="1" baseline="-25000" dirty="0">
                <a:solidFill>
                  <a:schemeClr val="dk1"/>
                </a:solidFill>
                <a:latin typeface="Times New Roman"/>
                <a:ea typeface="Times New Roman"/>
                <a:cs typeface="Times New Roman"/>
                <a:sym typeface="Times New Roman"/>
              </a:rPr>
              <a:t>j</a:t>
            </a:r>
            <a:r>
              <a:rPr lang="en-US" sz="2000" b="1" dirty="0">
                <a:solidFill>
                  <a:schemeClr val="dk1"/>
                </a:solidFill>
                <a:latin typeface="Times New Roman"/>
                <a:ea typeface="Times New Roman"/>
                <a:cs typeface="Times New Roman"/>
                <a:sym typeface="Times New Roman"/>
              </a:rPr>
              <a:t>] </a:t>
            </a:r>
            <a:endParaRPr sz="2000" b="1" dirty="0">
              <a:latin typeface="Times New Roman"/>
              <a:ea typeface="Times New Roman"/>
              <a:cs typeface="Times New Roman"/>
              <a:sym typeface="Times New Roman"/>
            </a:endParaRPr>
          </a:p>
          <a:p>
            <a:pPr marL="457200" marR="0" lvl="0" indent="-355600" algn="just" rtl="0">
              <a:lnSpc>
                <a:spcPct val="150000"/>
              </a:lnSpc>
              <a:spcBef>
                <a:spcPts val="0"/>
              </a:spcBef>
              <a:spcAft>
                <a:spcPts val="0"/>
              </a:spcAft>
              <a:buSzPts val="2000"/>
              <a:buFont typeface="Times New Roman"/>
              <a:buChar char="➢"/>
            </a:pPr>
            <a:r>
              <a:rPr lang="en-US" sz="2000" b="1" dirty="0">
                <a:latin typeface="Times New Roman"/>
                <a:ea typeface="Times New Roman"/>
                <a:cs typeface="Times New Roman"/>
                <a:sym typeface="Times New Roman"/>
              </a:rPr>
              <a:t>TE</a:t>
            </a:r>
            <a:r>
              <a:rPr lang="en-US" sz="2000" b="1" baseline="-25000" dirty="0">
                <a:latin typeface="Times New Roman"/>
                <a:ea typeface="Times New Roman"/>
                <a:cs typeface="Times New Roman"/>
                <a:sym typeface="Times New Roman"/>
              </a:rPr>
              <a:t>vi</a:t>
            </a:r>
            <a:r>
              <a:rPr lang="en-US" sz="2000" b="1" dirty="0">
                <a:latin typeface="Times New Roman"/>
                <a:ea typeface="Times New Roman"/>
                <a:cs typeface="Times New Roman"/>
                <a:sym typeface="Times New Roman"/>
              </a:rPr>
              <a:t> (Execution time of task v</a:t>
            </a:r>
            <a:r>
              <a:rPr lang="en-US" sz="2000" b="1" baseline="-25000" dirty="0">
                <a:latin typeface="Times New Roman"/>
                <a:ea typeface="Times New Roman"/>
                <a:cs typeface="Times New Roman"/>
                <a:sym typeface="Times New Roman"/>
              </a:rPr>
              <a:t>i</a:t>
            </a:r>
            <a:r>
              <a:rPr lang="en-US" sz="2000" b="1" dirty="0">
                <a:latin typeface="Times New Roman"/>
                <a:ea typeface="Times New Roman"/>
                <a:cs typeface="Times New Roman"/>
                <a:sym typeface="Times New Roman"/>
              </a:rPr>
              <a:t>) = w(v</a:t>
            </a:r>
            <a:r>
              <a:rPr lang="en-US" sz="2000" b="1" baseline="-25000" dirty="0">
                <a:latin typeface="Times New Roman"/>
                <a:ea typeface="Times New Roman"/>
                <a:cs typeface="Times New Roman"/>
                <a:sym typeface="Times New Roman"/>
              </a:rPr>
              <a:t>i</a:t>
            </a:r>
            <a:r>
              <a:rPr lang="en-US" sz="2000" b="1" dirty="0">
                <a:latin typeface="Times New Roman"/>
                <a:ea typeface="Times New Roman"/>
                <a:cs typeface="Times New Roman"/>
                <a:sym typeface="Times New Roman"/>
              </a:rPr>
              <a:t>)/w(VM(k, p))</a:t>
            </a:r>
            <a:endParaRPr sz="2000" b="1" dirty="0">
              <a:latin typeface="Times New Roman"/>
              <a:ea typeface="Times New Roman"/>
              <a:cs typeface="Times New Roman"/>
              <a:sym typeface="Times New Roman"/>
            </a:endParaRPr>
          </a:p>
          <a:p>
            <a:pPr marL="457200" lvl="0" indent="-355600" algn="just" rtl="0">
              <a:lnSpc>
                <a:spcPct val="150000"/>
              </a:lnSpc>
              <a:spcBef>
                <a:spcPts val="0"/>
              </a:spcBef>
              <a:spcAft>
                <a:spcPts val="0"/>
              </a:spcAft>
              <a:buSzPts val="2000"/>
              <a:buFont typeface="Times New Roman"/>
              <a:buChar char="➢"/>
            </a:pPr>
            <a:r>
              <a:rPr lang="en-US" sz="2000" b="1" dirty="0">
                <a:solidFill>
                  <a:schemeClr val="dk1"/>
                </a:solidFill>
                <a:latin typeface="Times New Roman"/>
                <a:ea typeface="Times New Roman"/>
                <a:cs typeface="Times New Roman"/>
                <a:sym typeface="Times New Roman"/>
              </a:rPr>
              <a:t>FT</a:t>
            </a:r>
            <a:r>
              <a:rPr lang="en-US" sz="2000" b="1" baseline="-25000" dirty="0">
                <a:solidFill>
                  <a:schemeClr val="dk1"/>
                </a:solidFill>
                <a:latin typeface="Times New Roman"/>
                <a:ea typeface="Times New Roman"/>
                <a:cs typeface="Times New Roman"/>
                <a:sym typeface="Times New Roman"/>
              </a:rPr>
              <a:t>vi</a:t>
            </a:r>
            <a:r>
              <a:rPr lang="en-US" sz="2000" b="1" dirty="0">
                <a:solidFill>
                  <a:schemeClr val="dk1"/>
                </a:solidFill>
                <a:latin typeface="Times New Roman"/>
                <a:ea typeface="Times New Roman"/>
                <a:cs typeface="Times New Roman"/>
                <a:sym typeface="Times New Roman"/>
              </a:rPr>
              <a:t> (Finish time of task v</a:t>
            </a:r>
            <a:r>
              <a:rPr lang="en-US" sz="2000" b="1" baseline="-25000" dirty="0">
                <a:solidFill>
                  <a:schemeClr val="dk1"/>
                </a:solidFill>
                <a:latin typeface="Times New Roman"/>
                <a:ea typeface="Times New Roman"/>
                <a:cs typeface="Times New Roman"/>
                <a:sym typeface="Times New Roman"/>
              </a:rPr>
              <a:t>i</a:t>
            </a:r>
            <a:r>
              <a:rPr lang="en-US" sz="2000" b="1" dirty="0">
                <a:solidFill>
                  <a:schemeClr val="dk1"/>
                </a:solidFill>
                <a:latin typeface="Times New Roman"/>
                <a:ea typeface="Times New Roman"/>
                <a:cs typeface="Times New Roman"/>
                <a:sym typeface="Times New Roman"/>
              </a:rPr>
              <a:t>) = ST</a:t>
            </a:r>
            <a:r>
              <a:rPr lang="en-US" sz="2000" b="1" baseline="-25000" dirty="0">
                <a:solidFill>
                  <a:schemeClr val="dk1"/>
                </a:solidFill>
                <a:latin typeface="Times New Roman"/>
                <a:ea typeface="Times New Roman"/>
                <a:cs typeface="Times New Roman"/>
                <a:sym typeface="Times New Roman"/>
              </a:rPr>
              <a:t>vi</a:t>
            </a:r>
            <a:r>
              <a:rPr lang="en-US" sz="2000" b="1" dirty="0">
                <a:solidFill>
                  <a:schemeClr val="dk1"/>
                </a:solidFill>
                <a:latin typeface="Times New Roman"/>
                <a:ea typeface="Times New Roman"/>
                <a:cs typeface="Times New Roman"/>
                <a:sym typeface="Times New Roman"/>
              </a:rPr>
              <a:t> + TE</a:t>
            </a:r>
            <a:r>
              <a:rPr lang="en-US" sz="2000" b="1" baseline="-25000" dirty="0">
                <a:solidFill>
                  <a:schemeClr val="dk1"/>
                </a:solidFill>
                <a:latin typeface="Times New Roman"/>
                <a:ea typeface="Times New Roman"/>
                <a:cs typeface="Times New Roman"/>
                <a:sym typeface="Times New Roman"/>
              </a:rPr>
              <a:t>vi</a:t>
            </a:r>
            <a:endParaRPr sz="2000" b="1" baseline="-25000" dirty="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US" sz="2000" b="1" dirty="0">
                <a:solidFill>
                  <a:schemeClr val="dk1"/>
                </a:solidFill>
                <a:latin typeface="Times New Roman"/>
                <a:ea typeface="Times New Roman"/>
                <a:cs typeface="Times New Roman"/>
                <a:sym typeface="Times New Roman"/>
              </a:rPr>
              <a:t>PT</a:t>
            </a:r>
            <a:r>
              <a:rPr lang="en-US" sz="2000" b="1" baseline="-25000" dirty="0">
                <a:solidFill>
                  <a:schemeClr val="dk1"/>
                </a:solidFill>
                <a:latin typeface="Times New Roman"/>
                <a:ea typeface="Times New Roman"/>
                <a:cs typeface="Times New Roman"/>
                <a:sym typeface="Times New Roman"/>
              </a:rPr>
              <a:t>vi </a:t>
            </a:r>
            <a:r>
              <a:rPr lang="en-US" sz="2000" b="1" dirty="0">
                <a:solidFill>
                  <a:schemeClr val="dk1"/>
                </a:solidFill>
                <a:latin typeface="Times New Roman"/>
                <a:ea typeface="Times New Roman"/>
                <a:cs typeface="Times New Roman"/>
                <a:sym typeface="Times New Roman"/>
              </a:rPr>
              <a:t>(Processing time of task v</a:t>
            </a:r>
            <a:r>
              <a:rPr lang="en-US" sz="2000" b="1" baseline="-25000" dirty="0">
                <a:solidFill>
                  <a:schemeClr val="dk1"/>
                </a:solidFill>
                <a:latin typeface="Times New Roman"/>
                <a:ea typeface="Times New Roman"/>
                <a:cs typeface="Times New Roman"/>
                <a:sym typeface="Times New Roman"/>
              </a:rPr>
              <a:t>i</a:t>
            </a:r>
            <a:r>
              <a:rPr lang="en-US" sz="2000" b="1" dirty="0">
                <a:solidFill>
                  <a:schemeClr val="dk1"/>
                </a:solidFill>
                <a:latin typeface="Times New Roman"/>
                <a:ea typeface="Times New Roman"/>
                <a:cs typeface="Times New Roman"/>
                <a:sym typeface="Times New Roman"/>
              </a:rPr>
              <a:t>) = max </a:t>
            </a:r>
            <a:r>
              <a:rPr lang="en-US" sz="2000" b="1" baseline="-25000" dirty="0">
                <a:solidFill>
                  <a:schemeClr val="dk1"/>
                </a:solidFill>
                <a:latin typeface="Times New Roman"/>
                <a:ea typeface="Times New Roman"/>
                <a:cs typeface="Times New Roman"/>
                <a:sym typeface="Times New Roman"/>
              </a:rPr>
              <a:t>vj in pred(vi)</a:t>
            </a:r>
            <a:r>
              <a:rPr lang="en-US" sz="2000" b="1" dirty="0">
                <a:solidFill>
                  <a:schemeClr val="dk1"/>
                </a:solidFill>
                <a:latin typeface="Times New Roman"/>
                <a:ea typeface="Times New Roman"/>
                <a:cs typeface="Times New Roman"/>
                <a:sym typeface="Times New Roman"/>
              </a:rPr>
              <a:t> FT</a:t>
            </a:r>
            <a:r>
              <a:rPr lang="en-US" sz="2000" b="1" baseline="-25000" dirty="0">
                <a:solidFill>
                  <a:schemeClr val="dk1"/>
                </a:solidFill>
                <a:latin typeface="Times New Roman"/>
                <a:ea typeface="Times New Roman"/>
                <a:cs typeface="Times New Roman"/>
                <a:sym typeface="Times New Roman"/>
              </a:rPr>
              <a:t>vi</a:t>
            </a:r>
            <a:r>
              <a:rPr lang="en-US" sz="2000" b="1" dirty="0">
                <a:solidFill>
                  <a:schemeClr val="dk1"/>
                </a:solidFill>
                <a:latin typeface="Times New Roman"/>
                <a:ea typeface="Times New Roman"/>
                <a:cs typeface="Times New Roman"/>
                <a:sym typeface="Times New Roman"/>
              </a:rPr>
              <a:t> - FT</a:t>
            </a:r>
            <a:r>
              <a:rPr lang="en-US" sz="2000" b="1" baseline="-25000" dirty="0">
                <a:solidFill>
                  <a:schemeClr val="dk1"/>
                </a:solidFill>
                <a:latin typeface="Times New Roman"/>
                <a:ea typeface="Times New Roman"/>
                <a:cs typeface="Times New Roman"/>
                <a:sym typeface="Times New Roman"/>
              </a:rPr>
              <a:t>vj</a:t>
            </a:r>
            <a:endParaRPr sz="2000" b="1" dirty="0">
              <a:solidFill>
                <a:schemeClr val="dk1"/>
              </a:solidFill>
              <a:latin typeface="Times New Roman"/>
              <a:ea typeface="Times New Roman"/>
              <a:cs typeface="Times New Roman"/>
              <a:sym typeface="Times New Roman"/>
            </a:endParaRPr>
          </a:p>
          <a:p>
            <a:pPr marL="457200" lvl="0" indent="-355600" algn="just" rtl="0">
              <a:lnSpc>
                <a:spcPct val="150000"/>
              </a:lnSpc>
              <a:spcBef>
                <a:spcPts val="0"/>
              </a:spcBef>
              <a:spcAft>
                <a:spcPts val="0"/>
              </a:spcAft>
              <a:buClr>
                <a:schemeClr val="dk1"/>
              </a:buClr>
              <a:buSzPts val="2000"/>
              <a:buFont typeface="Times New Roman"/>
              <a:buChar char="➢"/>
            </a:pPr>
            <a:r>
              <a:rPr lang="en-US" sz="2000" b="1" dirty="0">
                <a:solidFill>
                  <a:schemeClr val="dk1"/>
                </a:solidFill>
                <a:latin typeface="Times New Roman"/>
                <a:ea typeface="Times New Roman"/>
                <a:cs typeface="Times New Roman"/>
                <a:sym typeface="Times New Roman"/>
              </a:rPr>
              <a:t>makespan = max </a:t>
            </a:r>
            <a:r>
              <a:rPr lang="en-US" sz="2000" b="1" baseline="-25000" dirty="0">
                <a:solidFill>
                  <a:schemeClr val="dk1"/>
                </a:solidFill>
                <a:latin typeface="Times New Roman"/>
                <a:ea typeface="Times New Roman"/>
                <a:cs typeface="Times New Roman"/>
                <a:sym typeface="Times New Roman"/>
              </a:rPr>
              <a:t>vi in V</a:t>
            </a:r>
            <a:r>
              <a:rPr lang="en-US" sz="2000" b="1" dirty="0">
                <a:solidFill>
                  <a:schemeClr val="dk1"/>
                </a:solidFill>
                <a:latin typeface="Times New Roman"/>
                <a:ea typeface="Times New Roman"/>
                <a:cs typeface="Times New Roman"/>
                <a:sym typeface="Times New Roman"/>
              </a:rPr>
              <a:t> FT</a:t>
            </a:r>
            <a:r>
              <a:rPr lang="en-US" sz="2000" b="1" baseline="-25000" dirty="0">
                <a:solidFill>
                  <a:schemeClr val="dk1"/>
                </a:solidFill>
                <a:latin typeface="Times New Roman"/>
                <a:ea typeface="Times New Roman"/>
                <a:cs typeface="Times New Roman"/>
                <a:sym typeface="Times New Roman"/>
              </a:rPr>
              <a:t>vi</a:t>
            </a:r>
            <a:endParaRPr sz="2000" b="1" baseline="-25000" dirty="0">
              <a:solidFill>
                <a:schemeClr val="dk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None/>
            </a:pPr>
            <a:endParaRPr sz="20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18f2596cbe6_1_11"/>
          <p:cNvSpPr txBox="1">
            <a:spLocks noGrp="1"/>
          </p:cNvSpPr>
          <p:nvPr>
            <p:ph type="title"/>
          </p:nvPr>
        </p:nvSpPr>
        <p:spPr>
          <a:xfrm>
            <a:off x="0" y="258619"/>
            <a:ext cx="12192000" cy="785100"/>
          </a:xfrm>
          <a:prstGeom prst="rect">
            <a:avLst/>
          </a:prstGeom>
          <a:solidFill>
            <a:srgbClr val="1F3864"/>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Times New Roman"/>
              <a:buNone/>
            </a:pPr>
            <a:r>
              <a:rPr lang="en-US">
                <a:solidFill>
                  <a:srgbClr val="FFFFFF"/>
                </a:solidFill>
              </a:rPr>
              <a:t>Pricing Mechanisms</a:t>
            </a:r>
            <a:endParaRPr>
              <a:solidFill>
                <a:srgbClr val="FFFFFF"/>
              </a:solidFill>
            </a:endParaRPr>
          </a:p>
        </p:txBody>
      </p:sp>
      <p:sp>
        <p:nvSpPr>
          <p:cNvPr id="91" name="Google Shape;91;g18f2596cbe6_1_11"/>
          <p:cNvSpPr txBox="1"/>
          <p:nvPr/>
        </p:nvSpPr>
        <p:spPr>
          <a:xfrm>
            <a:off x="414130" y="1510912"/>
            <a:ext cx="10863600" cy="2569894"/>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2000"/>
              <a:buFont typeface="Arial"/>
              <a:buNone/>
            </a:pPr>
            <a:endParaRPr sz="2000" b="0" i="0" u="none" strike="noStrike" cap="none" dirty="0">
              <a:solidFill>
                <a:schemeClr val="dk1"/>
              </a:solidFill>
              <a:latin typeface="Times New Roman"/>
              <a:ea typeface="Times New Roman"/>
              <a:cs typeface="Times New Roman"/>
              <a:sym typeface="Times New Roman"/>
            </a:endParaRPr>
          </a:p>
          <a:p>
            <a:pPr marL="457200" marR="0" lvl="0" indent="-355600" algn="just" rtl="0">
              <a:lnSpc>
                <a:spcPct val="115000"/>
              </a:lnSpc>
              <a:spcBef>
                <a:spcPts val="0"/>
              </a:spcBef>
              <a:spcAft>
                <a:spcPts val="0"/>
              </a:spcAft>
              <a:buClr>
                <a:schemeClr val="dk1"/>
              </a:buClr>
              <a:buSzPts val="2000"/>
              <a:buFont typeface="Times New Roman"/>
              <a:buChar char="➢"/>
            </a:pPr>
            <a:r>
              <a:rPr lang="en-US" sz="2000" i="1" dirty="0">
                <a:solidFill>
                  <a:schemeClr val="dk1"/>
                </a:solidFill>
                <a:latin typeface="Times New Roman"/>
                <a:ea typeface="Times New Roman"/>
                <a:cs typeface="Times New Roman"/>
                <a:sym typeface="Times New Roman"/>
              </a:rPr>
              <a:t>AWS</a:t>
            </a:r>
            <a:r>
              <a:rPr lang="en-US" sz="2000" dirty="0">
                <a:solidFill>
                  <a:schemeClr val="dk1"/>
                </a:solidFill>
                <a:latin typeface="Times New Roman"/>
                <a:ea typeface="Times New Roman"/>
                <a:cs typeface="Times New Roman"/>
                <a:sym typeface="Times New Roman"/>
              </a:rPr>
              <a:t>: Follows a coarse grained pricing where customer is charged per hour of usage </a:t>
            </a:r>
            <a:r>
              <a:rPr lang="en-US" sz="2000" b="1" dirty="0">
                <a:solidFill>
                  <a:schemeClr val="dk1"/>
                </a:solidFill>
                <a:latin typeface="Times New Roman"/>
                <a:ea typeface="Times New Roman"/>
                <a:cs typeface="Times New Roman"/>
                <a:sym typeface="Times New Roman"/>
              </a:rPr>
              <a:t>(T = 1 hr)</a:t>
            </a:r>
            <a:r>
              <a:rPr lang="en-US" sz="2000" dirty="0">
                <a:solidFill>
                  <a:schemeClr val="dk1"/>
                </a:solidFill>
                <a:latin typeface="Times New Roman"/>
                <a:ea typeface="Times New Roman"/>
                <a:cs typeface="Times New Roman"/>
                <a:sym typeface="Times New Roman"/>
              </a:rPr>
              <a:t> [4].</a:t>
            </a:r>
            <a:endParaRPr sz="2000" b="0" i="0" u="none" strike="noStrike" cap="none" dirty="0">
              <a:solidFill>
                <a:schemeClr val="dk1"/>
              </a:solidFill>
              <a:latin typeface="Times New Roman"/>
              <a:ea typeface="Times New Roman"/>
              <a:cs typeface="Times New Roman"/>
              <a:sym typeface="Times New Roman"/>
            </a:endParaRPr>
          </a:p>
          <a:p>
            <a:pPr marL="457200" marR="0" lvl="0" indent="-355600" algn="just" rtl="0">
              <a:lnSpc>
                <a:spcPct val="115000"/>
              </a:lnSpc>
              <a:spcBef>
                <a:spcPts val="0"/>
              </a:spcBef>
              <a:spcAft>
                <a:spcPts val="0"/>
              </a:spcAft>
              <a:buClr>
                <a:schemeClr val="dk1"/>
              </a:buClr>
              <a:buSzPts val="2000"/>
              <a:buFont typeface="Times New Roman"/>
              <a:buChar char="➢"/>
            </a:pPr>
            <a:r>
              <a:rPr lang="en-US" sz="2000" i="1" dirty="0">
                <a:solidFill>
                  <a:schemeClr val="dk1"/>
                </a:solidFill>
                <a:latin typeface="Times New Roman"/>
                <a:ea typeface="Times New Roman"/>
                <a:cs typeface="Times New Roman"/>
                <a:sym typeface="Times New Roman"/>
              </a:rPr>
              <a:t>MA &amp; GCP</a:t>
            </a:r>
            <a:r>
              <a:rPr lang="en-US" sz="2000" dirty="0">
                <a:solidFill>
                  <a:schemeClr val="dk1"/>
                </a:solidFill>
                <a:latin typeface="Times New Roman"/>
                <a:ea typeface="Times New Roman"/>
                <a:cs typeface="Times New Roman"/>
                <a:sym typeface="Times New Roman"/>
              </a:rPr>
              <a:t>: Follow a fine grained pricing where customer is charged per minute of usage</a:t>
            </a:r>
            <a:endParaRPr sz="2000" dirty="0">
              <a:solidFill>
                <a:schemeClr val="dk1"/>
              </a:solidFill>
              <a:latin typeface="Times New Roman"/>
              <a:ea typeface="Times New Roman"/>
              <a:cs typeface="Times New Roman"/>
              <a:sym typeface="Times New Roman"/>
            </a:endParaRPr>
          </a:p>
          <a:p>
            <a:pPr marL="457200" marR="0" lvl="0" indent="0" algn="just" rtl="0">
              <a:lnSpc>
                <a:spcPct val="115000"/>
              </a:lnSpc>
              <a:spcBef>
                <a:spcPts val="0"/>
              </a:spcBef>
              <a:spcAft>
                <a:spcPts val="0"/>
              </a:spcAft>
              <a:buNone/>
            </a:pPr>
            <a:r>
              <a:rPr lang="en-US" sz="2000" dirty="0">
                <a:solidFill>
                  <a:schemeClr val="dk1"/>
                </a:solidFill>
                <a:latin typeface="Times New Roman"/>
                <a:ea typeface="Times New Roman"/>
                <a:cs typeface="Times New Roman"/>
                <a:sym typeface="Times New Roman"/>
              </a:rPr>
              <a:t> </a:t>
            </a:r>
            <a:r>
              <a:rPr lang="en-US" sz="2000" b="1" dirty="0">
                <a:solidFill>
                  <a:schemeClr val="dk1"/>
                </a:solidFill>
                <a:latin typeface="Times New Roman"/>
                <a:ea typeface="Times New Roman"/>
                <a:cs typeface="Times New Roman"/>
                <a:sym typeface="Times New Roman"/>
              </a:rPr>
              <a:t>(T = 1 min) </a:t>
            </a:r>
            <a:r>
              <a:rPr lang="en-US" sz="2000" dirty="0">
                <a:solidFill>
                  <a:schemeClr val="dk1"/>
                </a:solidFill>
                <a:latin typeface="Times New Roman"/>
                <a:ea typeface="Times New Roman"/>
                <a:cs typeface="Times New Roman"/>
                <a:sym typeface="Times New Roman"/>
              </a:rPr>
              <a:t>[4], [22].</a:t>
            </a:r>
            <a:endParaRPr sz="2000" dirty="0">
              <a:solidFill>
                <a:schemeClr val="dk1"/>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None/>
            </a:pPr>
            <a:r>
              <a:rPr lang="en-US" sz="2000" dirty="0">
                <a:solidFill>
                  <a:schemeClr val="dk1"/>
                </a:solidFill>
                <a:latin typeface="Times New Roman"/>
                <a:ea typeface="Times New Roman"/>
                <a:cs typeface="Times New Roman"/>
                <a:sym typeface="Times New Roman"/>
              </a:rPr>
              <a:t>Hence the cost of executing task v</a:t>
            </a:r>
            <a:r>
              <a:rPr lang="en-US" sz="2000" baseline="-25000" dirty="0">
                <a:solidFill>
                  <a:schemeClr val="dk1"/>
                </a:solidFill>
                <a:latin typeface="Times New Roman"/>
                <a:ea typeface="Times New Roman"/>
                <a:cs typeface="Times New Roman"/>
                <a:sym typeface="Times New Roman"/>
              </a:rPr>
              <a:t>i</a:t>
            </a:r>
            <a:r>
              <a:rPr lang="en-US" sz="2000" dirty="0">
                <a:solidFill>
                  <a:schemeClr val="dk1"/>
                </a:solidFill>
                <a:latin typeface="Times New Roman"/>
                <a:ea typeface="Times New Roman"/>
                <a:cs typeface="Times New Roman"/>
                <a:sym typeface="Times New Roman"/>
              </a:rPr>
              <a:t> </a:t>
            </a:r>
            <a:r>
              <a:rPr lang="en-US" sz="2000" b="1" dirty="0">
                <a:solidFill>
                  <a:schemeClr val="dk1"/>
                </a:solidFill>
                <a:latin typeface="Times New Roman"/>
                <a:ea typeface="Times New Roman"/>
                <a:cs typeface="Times New Roman"/>
                <a:sym typeface="Times New Roman"/>
              </a:rPr>
              <a:t>C</a:t>
            </a:r>
            <a:r>
              <a:rPr lang="en-US" sz="2000" b="1" baseline="-25000" dirty="0">
                <a:solidFill>
                  <a:schemeClr val="dk1"/>
                </a:solidFill>
                <a:latin typeface="Times New Roman"/>
                <a:ea typeface="Times New Roman"/>
                <a:cs typeface="Times New Roman"/>
                <a:sym typeface="Times New Roman"/>
              </a:rPr>
              <a:t>vi,exec</a:t>
            </a:r>
            <a:r>
              <a:rPr lang="en-US" sz="2000" b="1" dirty="0">
                <a:solidFill>
                  <a:schemeClr val="dk1"/>
                </a:solidFill>
                <a:latin typeface="Times New Roman"/>
                <a:ea typeface="Times New Roman"/>
                <a:cs typeface="Times New Roman"/>
                <a:sym typeface="Times New Roman"/>
              </a:rPr>
              <a:t> = ⌈PT</a:t>
            </a:r>
            <a:r>
              <a:rPr lang="en-US" sz="2000" b="1" baseline="-25000" dirty="0">
                <a:solidFill>
                  <a:schemeClr val="dk1"/>
                </a:solidFill>
                <a:latin typeface="Times New Roman"/>
                <a:ea typeface="Times New Roman"/>
                <a:cs typeface="Times New Roman"/>
                <a:sym typeface="Times New Roman"/>
              </a:rPr>
              <a:t>vi</a:t>
            </a:r>
            <a:r>
              <a:rPr lang="en-US" sz="2000" b="1" dirty="0">
                <a:solidFill>
                  <a:schemeClr val="dk1"/>
                </a:solidFill>
                <a:latin typeface="Times New Roman"/>
                <a:ea typeface="Times New Roman"/>
                <a:cs typeface="Times New Roman"/>
                <a:sym typeface="Times New Roman"/>
              </a:rPr>
              <a:t>/T⌉ * C</a:t>
            </a:r>
            <a:r>
              <a:rPr lang="en-US" sz="2000" b="1" baseline="-25000" dirty="0">
                <a:solidFill>
                  <a:schemeClr val="dk1"/>
                </a:solidFill>
                <a:latin typeface="Times New Roman"/>
                <a:ea typeface="Times New Roman"/>
                <a:cs typeface="Times New Roman"/>
                <a:sym typeface="Times New Roman"/>
              </a:rPr>
              <a:t>k,p</a:t>
            </a:r>
            <a:r>
              <a:rPr lang="en-US" sz="2000" b="1" dirty="0">
                <a:solidFill>
                  <a:schemeClr val="dk1"/>
                </a:solidFill>
                <a:latin typeface="Times New Roman"/>
                <a:ea typeface="Times New Roman"/>
                <a:cs typeface="Times New Roman"/>
                <a:sym typeface="Times New Roman"/>
              </a:rPr>
              <a:t> </a:t>
            </a:r>
            <a:r>
              <a:rPr lang="en-US" sz="2000" dirty="0">
                <a:solidFill>
                  <a:schemeClr val="dk1"/>
                </a:solidFill>
                <a:latin typeface="Times New Roman"/>
                <a:ea typeface="Times New Roman"/>
                <a:cs typeface="Times New Roman"/>
                <a:sym typeface="Times New Roman"/>
              </a:rPr>
              <a:t>, where </a:t>
            </a:r>
            <a:r>
              <a:rPr lang="en-US" sz="2000" b="1" dirty="0">
                <a:solidFill>
                  <a:schemeClr val="dk1"/>
                </a:solidFill>
                <a:latin typeface="Times New Roman"/>
                <a:ea typeface="Times New Roman"/>
                <a:cs typeface="Times New Roman"/>
                <a:sym typeface="Times New Roman"/>
              </a:rPr>
              <a:t>C</a:t>
            </a:r>
            <a:r>
              <a:rPr lang="en-US" sz="2000" b="1" baseline="-25000" dirty="0">
                <a:solidFill>
                  <a:schemeClr val="dk1"/>
                </a:solidFill>
                <a:latin typeface="Times New Roman"/>
                <a:ea typeface="Times New Roman"/>
                <a:cs typeface="Times New Roman"/>
                <a:sym typeface="Times New Roman"/>
              </a:rPr>
              <a:t>k,p</a:t>
            </a:r>
            <a:r>
              <a:rPr lang="en-US" sz="2000" dirty="0">
                <a:solidFill>
                  <a:schemeClr val="dk1"/>
                </a:solidFill>
                <a:latin typeface="Times New Roman"/>
                <a:ea typeface="Times New Roman"/>
                <a:cs typeface="Times New Roman"/>
                <a:sym typeface="Times New Roman"/>
              </a:rPr>
              <a:t> denotes the price for a single       billing period for using VM(k, p). </a:t>
            </a:r>
            <a:endParaRPr sz="2000" b="0" i="0" u="none" strike="noStrike" cap="none" dirty="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2000"/>
              <a:buFont typeface="Arial"/>
              <a:buNone/>
            </a:pPr>
            <a:endParaRPr sz="20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1c149392ac3_1_25"/>
          <p:cNvSpPr txBox="1">
            <a:spLocks noGrp="1"/>
          </p:cNvSpPr>
          <p:nvPr>
            <p:ph type="title"/>
          </p:nvPr>
        </p:nvSpPr>
        <p:spPr>
          <a:xfrm>
            <a:off x="0" y="258619"/>
            <a:ext cx="12192000" cy="785100"/>
          </a:xfrm>
          <a:prstGeom prst="rect">
            <a:avLst/>
          </a:prstGeom>
          <a:solidFill>
            <a:srgbClr val="1F3864"/>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Times New Roman"/>
              <a:buNone/>
            </a:pPr>
            <a:r>
              <a:rPr lang="en-US">
                <a:solidFill>
                  <a:srgbClr val="FFFFFF"/>
                </a:solidFill>
              </a:rPr>
              <a:t>Pricing Mechanisms</a:t>
            </a:r>
            <a:endParaRPr>
              <a:solidFill>
                <a:srgbClr val="FFFFFF"/>
              </a:solidFill>
            </a:endParaRPr>
          </a:p>
        </p:txBody>
      </p:sp>
      <p:sp>
        <p:nvSpPr>
          <p:cNvPr id="99" name="Google Shape;99;g1c149392ac3_1_25"/>
          <p:cNvSpPr txBox="1"/>
          <p:nvPr/>
        </p:nvSpPr>
        <p:spPr>
          <a:xfrm>
            <a:off x="414130" y="1295637"/>
            <a:ext cx="10863600" cy="2878200"/>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2000"/>
              <a:buFont typeface="Arial"/>
              <a:buNone/>
            </a:pPr>
            <a:endParaRPr sz="2000" b="0" i="0" u="none" strike="noStrike" cap="none" dirty="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2000" dirty="0">
                <a:solidFill>
                  <a:schemeClr val="dk1"/>
                </a:solidFill>
                <a:latin typeface="Times New Roman"/>
                <a:ea typeface="Times New Roman"/>
                <a:cs typeface="Times New Roman"/>
                <a:sym typeface="Times New Roman"/>
              </a:rPr>
              <a:t>Apart from this each provider charges some amount for sending data out. This price is charged per unit of data and depends on the location as shown in the below table. Hence the cost of transferring data for v</a:t>
            </a:r>
            <a:r>
              <a:rPr lang="en-US" sz="2000" baseline="-25000" dirty="0">
                <a:solidFill>
                  <a:schemeClr val="dk1"/>
                </a:solidFill>
                <a:latin typeface="Times New Roman"/>
                <a:ea typeface="Times New Roman"/>
                <a:cs typeface="Times New Roman"/>
                <a:sym typeface="Times New Roman"/>
              </a:rPr>
              <a:t>i</a:t>
            </a:r>
            <a:r>
              <a:rPr lang="en-US" sz="2000" dirty="0">
                <a:solidFill>
                  <a:schemeClr val="dk1"/>
                </a:solidFill>
                <a:latin typeface="Times New Roman"/>
                <a:ea typeface="Times New Roman"/>
                <a:cs typeface="Times New Roman"/>
                <a:sym typeface="Times New Roman"/>
              </a:rPr>
              <a:t> </a:t>
            </a:r>
            <a:r>
              <a:rPr lang="en-US" sz="2000" b="1" dirty="0">
                <a:solidFill>
                  <a:schemeClr val="dk1"/>
                </a:solidFill>
                <a:latin typeface="Times New Roman"/>
                <a:ea typeface="Times New Roman"/>
                <a:cs typeface="Times New Roman"/>
                <a:sym typeface="Times New Roman"/>
              </a:rPr>
              <a:t>C</a:t>
            </a:r>
            <a:r>
              <a:rPr lang="en-US" sz="2000" b="1" baseline="-25000" dirty="0">
                <a:solidFill>
                  <a:schemeClr val="dk1"/>
                </a:solidFill>
                <a:latin typeface="Times New Roman"/>
                <a:ea typeface="Times New Roman"/>
                <a:cs typeface="Times New Roman"/>
                <a:sym typeface="Times New Roman"/>
              </a:rPr>
              <a:t>vi,comm</a:t>
            </a:r>
            <a:r>
              <a:rPr lang="en-US" sz="2000" dirty="0">
                <a:solidFill>
                  <a:schemeClr val="dk1"/>
                </a:solidFill>
                <a:latin typeface="Times New Roman"/>
                <a:ea typeface="Times New Roman"/>
                <a:cs typeface="Times New Roman"/>
                <a:sym typeface="Times New Roman"/>
              </a:rPr>
              <a:t> = 𝝨</a:t>
            </a:r>
            <a:r>
              <a:rPr lang="en-US" sz="2000" b="1" baseline="-25000" dirty="0">
                <a:solidFill>
                  <a:schemeClr val="dk1"/>
                </a:solidFill>
                <a:latin typeface="Times New Roman"/>
                <a:ea typeface="Times New Roman"/>
                <a:cs typeface="Times New Roman"/>
                <a:sym typeface="Times New Roman"/>
              </a:rPr>
              <a:t>vj in pred(vi)</a:t>
            </a:r>
            <a:r>
              <a:rPr lang="en-US" sz="2000" b="1" dirty="0">
                <a:solidFill>
                  <a:schemeClr val="dk1"/>
                </a:solidFill>
                <a:latin typeface="Times New Roman"/>
                <a:ea typeface="Times New Roman"/>
                <a:cs typeface="Times New Roman"/>
                <a:sym typeface="Times New Roman"/>
              </a:rPr>
              <a:t> w(v</a:t>
            </a:r>
            <a:r>
              <a:rPr lang="en-US" sz="2000" b="1" baseline="-25000" dirty="0">
                <a:solidFill>
                  <a:schemeClr val="dk1"/>
                </a:solidFill>
                <a:latin typeface="Times New Roman"/>
                <a:ea typeface="Times New Roman"/>
                <a:cs typeface="Times New Roman"/>
                <a:sym typeface="Times New Roman"/>
              </a:rPr>
              <a:t>j</a:t>
            </a:r>
            <a:r>
              <a:rPr lang="en-US" sz="2000" b="1" dirty="0">
                <a:solidFill>
                  <a:schemeClr val="dk1"/>
                </a:solidFill>
                <a:latin typeface="Times New Roman"/>
                <a:ea typeface="Times New Roman"/>
                <a:cs typeface="Times New Roman"/>
                <a:sym typeface="Times New Roman"/>
              </a:rPr>
              <a:t>, v</a:t>
            </a:r>
            <a:r>
              <a:rPr lang="en-US" sz="2000" b="1" baseline="-25000" dirty="0">
                <a:solidFill>
                  <a:schemeClr val="dk1"/>
                </a:solidFill>
                <a:latin typeface="Times New Roman"/>
                <a:ea typeface="Times New Roman"/>
                <a:cs typeface="Times New Roman"/>
                <a:sym typeface="Times New Roman"/>
              </a:rPr>
              <a:t>i</a:t>
            </a:r>
            <a:r>
              <a:rPr lang="en-US" sz="2000" b="1" dirty="0">
                <a:solidFill>
                  <a:schemeClr val="dk1"/>
                </a:solidFill>
                <a:latin typeface="Times New Roman"/>
                <a:ea typeface="Times New Roman"/>
                <a:cs typeface="Times New Roman"/>
                <a:sym typeface="Times New Roman"/>
              </a:rPr>
              <a:t>) * C</a:t>
            </a:r>
            <a:r>
              <a:rPr lang="en-US" sz="2000" b="1" baseline="-25000" dirty="0">
                <a:solidFill>
                  <a:schemeClr val="dk1"/>
                </a:solidFill>
                <a:latin typeface="Times New Roman"/>
                <a:ea typeface="Times New Roman"/>
                <a:cs typeface="Times New Roman"/>
                <a:sym typeface="Times New Roman"/>
              </a:rPr>
              <a:t>k, k’</a:t>
            </a:r>
            <a:r>
              <a:rPr lang="en-US" sz="2000" b="1" dirty="0">
                <a:solidFill>
                  <a:schemeClr val="dk1"/>
                </a:solidFill>
                <a:latin typeface="Times New Roman"/>
                <a:ea typeface="Times New Roman"/>
                <a:cs typeface="Times New Roman"/>
                <a:sym typeface="Times New Roman"/>
              </a:rPr>
              <a:t> </a:t>
            </a:r>
            <a:r>
              <a:rPr lang="en-US" sz="2000" dirty="0">
                <a:solidFill>
                  <a:schemeClr val="dk1"/>
                </a:solidFill>
                <a:latin typeface="Times New Roman"/>
                <a:ea typeface="Times New Roman"/>
                <a:cs typeface="Times New Roman"/>
                <a:sym typeface="Times New Roman"/>
              </a:rPr>
              <a:t>where </a:t>
            </a:r>
            <a:r>
              <a:rPr lang="en-US" sz="2000" b="1" dirty="0">
                <a:solidFill>
                  <a:schemeClr val="dk1"/>
                </a:solidFill>
                <a:latin typeface="Times New Roman"/>
                <a:ea typeface="Times New Roman"/>
                <a:cs typeface="Times New Roman"/>
                <a:sym typeface="Times New Roman"/>
              </a:rPr>
              <a:t>C</a:t>
            </a:r>
            <a:r>
              <a:rPr lang="en-US" sz="2000" b="1" baseline="-25000" dirty="0">
                <a:solidFill>
                  <a:schemeClr val="dk1"/>
                </a:solidFill>
                <a:latin typeface="Times New Roman"/>
                <a:ea typeface="Times New Roman"/>
                <a:cs typeface="Times New Roman"/>
                <a:sym typeface="Times New Roman"/>
              </a:rPr>
              <a:t>k, k’</a:t>
            </a:r>
            <a:r>
              <a:rPr lang="en-US" sz="2000" dirty="0">
                <a:solidFill>
                  <a:schemeClr val="dk1"/>
                </a:solidFill>
                <a:latin typeface="Times New Roman"/>
                <a:ea typeface="Times New Roman"/>
                <a:cs typeface="Times New Roman"/>
                <a:sym typeface="Times New Roman"/>
              </a:rPr>
              <a:t> denotes the price per unit data across the k</a:t>
            </a:r>
            <a:r>
              <a:rPr lang="en-US" sz="2000" baseline="30000" dirty="0">
                <a:solidFill>
                  <a:schemeClr val="dk1"/>
                </a:solidFill>
                <a:latin typeface="Times New Roman"/>
                <a:ea typeface="Times New Roman"/>
                <a:cs typeface="Times New Roman"/>
                <a:sym typeface="Times New Roman"/>
              </a:rPr>
              <a:t>th</a:t>
            </a:r>
            <a:r>
              <a:rPr lang="en-US" sz="2000" dirty="0">
                <a:solidFill>
                  <a:schemeClr val="dk1"/>
                </a:solidFill>
                <a:latin typeface="Times New Roman"/>
                <a:ea typeface="Times New Roman"/>
                <a:cs typeface="Times New Roman"/>
                <a:sym typeface="Times New Roman"/>
              </a:rPr>
              <a:t> and k’</a:t>
            </a:r>
            <a:r>
              <a:rPr lang="en-US" sz="2000" baseline="30000" dirty="0">
                <a:solidFill>
                  <a:schemeClr val="dk1"/>
                </a:solidFill>
                <a:latin typeface="Times New Roman"/>
                <a:ea typeface="Times New Roman"/>
                <a:cs typeface="Times New Roman"/>
                <a:sym typeface="Times New Roman"/>
              </a:rPr>
              <a:t>th</a:t>
            </a:r>
            <a:r>
              <a:rPr lang="en-US" sz="2000" dirty="0">
                <a:solidFill>
                  <a:schemeClr val="dk1"/>
                </a:solidFill>
                <a:latin typeface="Times New Roman"/>
                <a:ea typeface="Times New Roman"/>
                <a:cs typeface="Times New Roman"/>
                <a:sym typeface="Times New Roman"/>
              </a:rPr>
              <a:t> clouds which can be got from the below table.</a:t>
            </a:r>
            <a:endParaRPr sz="2000" dirty="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2000" dirty="0">
                <a:solidFill>
                  <a:schemeClr val="dk1"/>
                </a:solidFill>
                <a:latin typeface="Times New Roman"/>
                <a:ea typeface="Times New Roman"/>
                <a:cs typeface="Times New Roman"/>
                <a:sym typeface="Times New Roman"/>
              </a:rPr>
              <a:t>The total cost of executing task v</a:t>
            </a:r>
            <a:r>
              <a:rPr lang="en-US" sz="2000" baseline="-25000" dirty="0">
                <a:solidFill>
                  <a:schemeClr val="dk1"/>
                </a:solidFill>
                <a:latin typeface="Times New Roman"/>
                <a:ea typeface="Times New Roman"/>
                <a:cs typeface="Times New Roman"/>
                <a:sym typeface="Times New Roman"/>
              </a:rPr>
              <a:t>i</a:t>
            </a:r>
            <a:r>
              <a:rPr lang="en-US" sz="2000" dirty="0">
                <a:solidFill>
                  <a:schemeClr val="dk1"/>
                </a:solidFill>
                <a:latin typeface="Times New Roman"/>
                <a:ea typeface="Times New Roman"/>
                <a:cs typeface="Times New Roman"/>
                <a:sym typeface="Times New Roman"/>
              </a:rPr>
              <a:t> is given by </a:t>
            </a:r>
            <a:r>
              <a:rPr lang="en-US" sz="2000" b="1" dirty="0">
                <a:solidFill>
                  <a:schemeClr val="dk1"/>
                </a:solidFill>
                <a:latin typeface="Times New Roman"/>
                <a:ea typeface="Times New Roman"/>
                <a:cs typeface="Times New Roman"/>
                <a:sym typeface="Times New Roman"/>
              </a:rPr>
              <a:t>C</a:t>
            </a:r>
            <a:r>
              <a:rPr lang="en-US" sz="2000" b="1" baseline="-25000" dirty="0">
                <a:solidFill>
                  <a:schemeClr val="dk1"/>
                </a:solidFill>
                <a:latin typeface="Times New Roman"/>
                <a:ea typeface="Times New Roman"/>
                <a:cs typeface="Times New Roman"/>
                <a:sym typeface="Times New Roman"/>
              </a:rPr>
              <a:t>vi</a:t>
            </a:r>
            <a:r>
              <a:rPr lang="en-US" sz="2000" b="1" dirty="0">
                <a:solidFill>
                  <a:schemeClr val="dk1"/>
                </a:solidFill>
                <a:latin typeface="Times New Roman"/>
                <a:ea typeface="Times New Roman"/>
                <a:cs typeface="Times New Roman"/>
                <a:sym typeface="Times New Roman"/>
              </a:rPr>
              <a:t> = C</a:t>
            </a:r>
            <a:r>
              <a:rPr lang="en-US" sz="2000" b="1" baseline="-25000" dirty="0">
                <a:solidFill>
                  <a:schemeClr val="dk1"/>
                </a:solidFill>
                <a:latin typeface="Times New Roman"/>
                <a:ea typeface="Times New Roman"/>
                <a:cs typeface="Times New Roman"/>
                <a:sym typeface="Times New Roman"/>
              </a:rPr>
              <a:t>vi,exec</a:t>
            </a:r>
            <a:r>
              <a:rPr lang="en-US" sz="2000" b="1" dirty="0">
                <a:solidFill>
                  <a:schemeClr val="dk1"/>
                </a:solidFill>
                <a:latin typeface="Times New Roman"/>
                <a:ea typeface="Times New Roman"/>
                <a:cs typeface="Times New Roman"/>
                <a:sym typeface="Times New Roman"/>
              </a:rPr>
              <a:t> + C</a:t>
            </a:r>
            <a:r>
              <a:rPr lang="en-US" sz="2000" b="1" baseline="-25000" dirty="0">
                <a:solidFill>
                  <a:schemeClr val="dk1"/>
                </a:solidFill>
                <a:latin typeface="Times New Roman"/>
                <a:ea typeface="Times New Roman"/>
                <a:cs typeface="Times New Roman"/>
                <a:sym typeface="Times New Roman"/>
              </a:rPr>
              <a:t>vi,comm </a:t>
            </a:r>
            <a:r>
              <a:rPr lang="en-US" sz="2000" dirty="0">
                <a:solidFill>
                  <a:schemeClr val="dk1"/>
                </a:solidFill>
                <a:latin typeface="Times New Roman"/>
                <a:ea typeface="Times New Roman"/>
                <a:cs typeface="Times New Roman"/>
                <a:sym typeface="Times New Roman"/>
              </a:rPr>
              <a:t>and the cost of executing the workflow</a:t>
            </a:r>
            <a:r>
              <a:rPr lang="en-US" sz="2000" b="1" dirty="0">
                <a:solidFill>
                  <a:schemeClr val="dk1"/>
                </a:solidFill>
                <a:latin typeface="Times New Roman"/>
                <a:ea typeface="Times New Roman"/>
                <a:cs typeface="Times New Roman"/>
                <a:sym typeface="Times New Roman"/>
              </a:rPr>
              <a:t> cost = 𝝨</a:t>
            </a:r>
            <a:r>
              <a:rPr lang="en-US" sz="2000" b="1" baseline="-25000" dirty="0">
                <a:solidFill>
                  <a:schemeClr val="dk1"/>
                </a:solidFill>
                <a:latin typeface="Times New Roman"/>
                <a:ea typeface="Times New Roman"/>
                <a:cs typeface="Times New Roman"/>
                <a:sym typeface="Times New Roman"/>
              </a:rPr>
              <a:t>vi in V</a:t>
            </a:r>
            <a:r>
              <a:rPr lang="en-US" sz="2000" b="1" dirty="0">
                <a:solidFill>
                  <a:schemeClr val="dk1"/>
                </a:solidFill>
                <a:latin typeface="Times New Roman"/>
                <a:ea typeface="Times New Roman"/>
                <a:cs typeface="Times New Roman"/>
                <a:sym typeface="Times New Roman"/>
              </a:rPr>
              <a:t> C</a:t>
            </a:r>
            <a:r>
              <a:rPr lang="en-US" sz="2000" b="1" baseline="-25000" dirty="0">
                <a:solidFill>
                  <a:schemeClr val="dk1"/>
                </a:solidFill>
                <a:latin typeface="Times New Roman"/>
                <a:ea typeface="Times New Roman"/>
                <a:cs typeface="Times New Roman"/>
                <a:sym typeface="Times New Roman"/>
              </a:rPr>
              <a:t>vi</a:t>
            </a:r>
            <a:endParaRPr sz="2000" b="1" baseline="-25000" dirty="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2000" dirty="0">
              <a:solidFill>
                <a:schemeClr val="dk1"/>
              </a:solidFill>
              <a:latin typeface="Times New Roman"/>
              <a:ea typeface="Times New Roman"/>
              <a:cs typeface="Times New Roman"/>
              <a:sym typeface="Times New Roman"/>
            </a:endParaRPr>
          </a:p>
        </p:txBody>
      </p:sp>
      <p:pic>
        <p:nvPicPr>
          <p:cNvPr id="101" name="Google Shape;101;g1c149392ac3_1_25"/>
          <p:cNvPicPr preferRelativeResize="0"/>
          <p:nvPr/>
        </p:nvPicPr>
        <p:blipFill rotWithShape="1">
          <a:blip r:embed="rId3">
            <a:alphaModFix/>
          </a:blip>
          <a:srcRect l="39529" t="44376" r="18564" b="35472"/>
          <a:stretch/>
        </p:blipFill>
        <p:spPr>
          <a:xfrm>
            <a:off x="656300" y="3782671"/>
            <a:ext cx="10379251" cy="2214224"/>
          </a:xfrm>
          <a:prstGeom prst="rect">
            <a:avLst/>
          </a:prstGeom>
          <a:noFill/>
          <a:ln>
            <a:noFill/>
          </a:ln>
        </p:spPr>
      </p:pic>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2130</TotalTime>
  <Words>3449</Words>
  <Application>Microsoft Office PowerPoint</Application>
  <PresentationFormat>Widescreen</PresentationFormat>
  <Paragraphs>183</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Times New Roman</vt:lpstr>
      <vt:lpstr>Arial</vt:lpstr>
      <vt:lpstr>Roboto</vt:lpstr>
      <vt:lpstr>Calibri</vt:lpstr>
      <vt:lpstr>Courier New</vt:lpstr>
      <vt:lpstr>Noto Sans</vt:lpstr>
      <vt:lpstr>Custom Design</vt:lpstr>
      <vt:lpstr>15th International Conference on COMmunication Systems &amp; NETworkS, 2023</vt:lpstr>
      <vt:lpstr>Outline</vt:lpstr>
      <vt:lpstr>Introduction</vt:lpstr>
      <vt:lpstr>Our Contributions</vt:lpstr>
      <vt:lpstr>Scientific workflow</vt:lpstr>
      <vt:lpstr>Multi-cloud system</vt:lpstr>
      <vt:lpstr>Notations and Timing Metrics</vt:lpstr>
      <vt:lpstr>Pricing Mechanisms</vt:lpstr>
      <vt:lpstr>Pricing Mechanisms</vt:lpstr>
      <vt:lpstr>Sustained Use Discounts</vt:lpstr>
      <vt:lpstr>Obtaining Longest Intervals - MLI Algorithm</vt:lpstr>
      <vt:lpstr>Reliability analysis</vt:lpstr>
      <vt:lpstr>Proposed Solution Approach</vt:lpstr>
      <vt:lpstr>Proposed Solution Approach - Flexibility</vt:lpstr>
      <vt:lpstr>Baseline Methods</vt:lpstr>
      <vt:lpstr>Experimental Description</vt:lpstr>
      <vt:lpstr>Results</vt:lpstr>
      <vt:lpstr>Conclusion &amp; Future work</vt:lpstr>
      <vt:lpstr>References</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15th International Conference on COMmunication Systems &amp; NETworkS, 2023</dc:title>
  <dc:creator>Shukla Mondal</dc:creator>
  <cp:lastModifiedBy>Atharva T</cp:lastModifiedBy>
  <cp:revision>1</cp:revision>
  <dcterms:created xsi:type="dcterms:W3CDTF">2019-06-11T05:35:51Z</dcterms:created>
  <dcterms:modified xsi:type="dcterms:W3CDTF">2023-01-05T03:48:56Z</dcterms:modified>
</cp:coreProperties>
</file>